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4" r:id="rId5"/>
    <p:sldId id="315" r:id="rId6"/>
    <p:sldId id="318" r:id="rId7"/>
    <p:sldId id="317" r:id="rId8"/>
    <p:sldId id="316" r:id="rId9"/>
    <p:sldId id="320" r:id="rId10"/>
    <p:sldId id="321" r:id="rId11"/>
    <p:sldId id="322" r:id="rId12"/>
    <p:sldId id="319" r:id="rId13"/>
    <p:sldId id="323" r:id="rId14"/>
    <p:sldId id="324" r:id="rId15"/>
    <p:sldId id="325" r:id="rId16"/>
    <p:sldId id="326" r:id="rId17"/>
    <p:sldId id="330" r:id="rId18"/>
    <p:sldId id="331" r:id="rId19"/>
    <p:sldId id="329" r:id="rId20"/>
    <p:sldId id="309" r:id="rId21"/>
    <p:sldId id="299" r:id="rId22"/>
    <p:sldId id="310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951F"/>
    <a:srgbClr val="436315"/>
    <a:srgbClr val="86BC25"/>
    <a:srgbClr val="6E9E1F"/>
    <a:srgbClr val="A2E72E"/>
    <a:srgbClr val="F3BE21"/>
    <a:srgbClr val="7BA681"/>
    <a:srgbClr val="28402F"/>
    <a:srgbClr val="FF58D4"/>
    <a:srgbClr val="F4A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E9F80D-2BFD-41B4-A3D4-C9ABF564330B}" v="203" dt="2024-05-07T09:10:32.871"/>
  </p1510:revLst>
</p1510:revInfo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7" autoAdjust="0"/>
    <p:restoredTop sz="94934" autoAdjust="0"/>
  </p:normalViewPr>
  <p:slideViewPr>
    <p:cSldViewPr snapToGrid="0" showGuides="1">
      <p:cViewPr varScale="1">
        <p:scale>
          <a:sx n="79" d="100"/>
          <a:sy n="79" d="100"/>
        </p:scale>
        <p:origin x="955" y="7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0" d="100"/>
          <a:sy n="70" d="100"/>
        </p:scale>
        <p:origin x="2416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33701D-4330-4EE7-9BF0-6431F8E2A6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BCF998-A782-4C8A-8747-A2CA7D048A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2FADE-C6AB-4765-AB22-74EE1FC26D60}" type="datetime1">
              <a:rPr lang="en-ID" smtClean="0"/>
              <a:t>07/05/2024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3B75D-11DD-4E29-B21A-3BEFD7843A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F2A97F-C387-40BF-A80D-9B120372E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1A19D-7FE1-442D-97C1-2F2B47ADDD7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67631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B15F4-625F-497D-BCA7-BD8E44F22A44}" type="datetime1">
              <a:rPr lang="en-ID" smtClean="0"/>
              <a:t>07/05/2024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E837E-594B-4F0F-92F5-F20D4296AC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18328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owomen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-consultant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ilclassics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agenda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thecoachspace?utm_content=attributionCopyText&amp;utm_medium=referral&amp;utm_source=pexel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exels.com/photo/woman-doing-a-presentation-2977547/?utm_content=attributionCopyText&amp;utm_medium=referral&amp;utm_source=pexel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harles_forerunner?utm_source=unsplash&amp;utm_medium=referral&amp;utm_content=creditCopyText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usiness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CoWomen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4957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STIL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096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Coach Space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 </a:t>
            </a:r>
            <a:r>
              <a:rPr lang="en-ID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Pexels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369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Charles 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Forerunner</a:t>
            </a:r>
            <a:r>
              <a:rPr lang="en-ID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ID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CE837E-594B-4F0F-92F5-F20D4296AC5C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1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14143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1D26D96-3156-2848-AB33-A9008AE2C55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84C1F-30EF-3C4C-8967-A6865E8EB0C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E0FD78-D048-D14B-A2E4-6F25A7EFF0BF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F9B1180-7809-2943-B3EC-F4893DF8F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44EC518-7F56-445E-BDCE-430F0606D7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775104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959934-2835-AE43-91EB-3C6E5C77E231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D9F5A-FE11-E746-855D-AC2B7AA10458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2AED00-603F-E445-A23C-8C7DC1BA8DE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57818A7-A482-8045-892D-2A6EBE31CB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60E7C96-C046-41EB-986A-65DADF9E8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8336880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E7E851-7B1F-5B41-A538-D8C96A6243C4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B31ED-59E1-3B48-A990-8369105A380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46F576-47E3-1443-BA29-3F7CA369F9DA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C53208E-2781-FF47-9832-DD5197DC4A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E184F9E-D229-42AC-B4B6-4DCBF9424E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947590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599E37B-8FC5-0742-89FE-ACCBE1136F61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DDC8A9-1DD4-EC44-8F7A-85F58B794F01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7334D0-D23C-B74C-8AB6-2D325160C63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ADCAAA5-1607-8440-AAFD-0D661E5962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B7116-2A8E-4BFA-A433-BB14A7986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093771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98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B5F6394-DF9E-DB41-B2E0-8A4E1F481E7B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80A44A-0BBC-2244-BFF4-AC83777F9144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400D30-4739-DB4D-8EC5-8E0ECE9BFF5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6A48583-5C8A-A643-989B-307723716C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7E64894-46B9-4752-8B83-9DD7B148EA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80477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F1ED6E-A873-9042-A44A-C7F177FC672B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3AACF9-2286-E04C-AEF9-921404973FC2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F158E91-3963-B94C-81C3-90D561A16DCD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CC10119-76F8-D645-8BFC-6F99E08572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5E9A169-F9C7-46D5-9988-A7F87BFBB1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254352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3D185FA-9EC1-D04D-A76A-2570C478D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41AC1C2-7B26-48A2-B6CA-246EE22EFC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336722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53190A20-3C04-DC4E-A880-61B87B2EC187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5C449-D20B-064B-9BC3-66C4F03460ED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0215C1-CA65-5A4A-9318-B0F0D84DEA1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1116461-0D22-4840-909B-36241F117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3CCA7B-D4C6-4F0D-8944-CD952C8796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72518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3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1AA91A-8BDA-0448-804D-55BE2B24CDE9}"/>
              </a:ext>
            </a:extLst>
          </p:cNvPr>
          <p:cNvSpPr/>
          <p:nvPr userDrawn="1"/>
        </p:nvSpPr>
        <p:spPr>
          <a:xfrm>
            <a:off x="11295856" y="6386786"/>
            <a:ext cx="331788" cy="342490"/>
          </a:xfrm>
          <a:prstGeom prst="ellipse">
            <a:avLst/>
          </a:prstGeom>
          <a:solidFill>
            <a:srgbClr val="86BC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C91EE4-107C-7844-9E67-F49992CCB1DA}"/>
              </a:ext>
            </a:extLst>
          </p:cNvPr>
          <p:cNvSpPr txBox="1"/>
          <p:nvPr userDrawn="1"/>
        </p:nvSpPr>
        <p:spPr>
          <a:xfrm>
            <a:off x="11295856" y="6474607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2A424-560A-E643-92A0-AD492D88461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824855" y="6558030"/>
            <a:ext cx="36714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C5C263B-0737-F945-8FB7-56A8C94717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2" t="30941" r="12562" b="30941"/>
          <a:stretch/>
        </p:blipFill>
        <p:spPr>
          <a:xfrm>
            <a:off x="564356" y="6480724"/>
            <a:ext cx="747609" cy="15461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55BF172-CA75-4405-BB87-7557CB58BE1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63568" y="6462295"/>
            <a:ext cx="1241788" cy="150812"/>
          </a:xfrm>
        </p:spPr>
        <p:txBody>
          <a:bodyPr anchor="ctr">
            <a:noAutofit/>
          </a:bodyPr>
          <a:lstStyle>
            <a:lvl1pPr marL="0" indent="0">
              <a:buNone/>
              <a:defRPr sz="800"/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 Your Footer Here</a:t>
            </a:r>
          </a:p>
        </p:txBody>
      </p:sp>
    </p:spTree>
    <p:extLst>
      <p:ext uri="{BB962C8B-B14F-4D97-AF65-F5344CB8AC3E}">
        <p14:creationId xmlns:p14="http://schemas.microsoft.com/office/powerpoint/2010/main" val="1475451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26A468B-75FD-447C-A98D-924DA44CADD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9020726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26A468B-75FD-447C-A98D-924DA44CAD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DFECB9EA-7CB4-48FC-95B4-2F138DEA56FD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36658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7344" userDrawn="1">
          <p15:clr>
            <a:srgbClr val="F26B43"/>
          </p15:clr>
        </p15:guide>
        <p15:guide id="3" orient="horz" pos="3936" userDrawn="1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A26A7C4-D736-C04D-B468-566F60DB4360}"/>
              </a:ext>
            </a:extLst>
          </p:cNvPr>
          <p:cNvSpPr txBox="1"/>
          <p:nvPr/>
        </p:nvSpPr>
        <p:spPr>
          <a:xfrm>
            <a:off x="6891550" y="1948960"/>
            <a:ext cx="389529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Business</a:t>
            </a:r>
          </a:p>
          <a:p>
            <a:r>
              <a:rPr lang="en-US" sz="6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256E26-6D99-9C48-9294-087B870E6362}"/>
              </a:ext>
            </a:extLst>
          </p:cNvPr>
          <p:cNvCxnSpPr>
            <a:cxnSpLocks/>
          </p:cNvCxnSpPr>
          <p:nvPr/>
        </p:nvCxnSpPr>
        <p:spPr>
          <a:xfrm flipH="1">
            <a:off x="3791415" y="4232473"/>
            <a:ext cx="840058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1BD040C-FD16-C542-8D50-26395D4EB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44" y="4707723"/>
            <a:ext cx="1819354" cy="34490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0E5F2BA-8925-734F-A0E5-53285E0F63EE}"/>
              </a:ext>
            </a:extLst>
          </p:cNvPr>
          <p:cNvGrpSpPr/>
          <p:nvPr/>
        </p:nvGrpSpPr>
        <p:grpSpPr>
          <a:xfrm>
            <a:off x="1692739" y="2002629"/>
            <a:ext cx="1117368" cy="1492017"/>
            <a:chOff x="7764463" y="723900"/>
            <a:chExt cx="269875" cy="360363"/>
          </a:xfrm>
          <a:solidFill>
            <a:schemeClr val="bg1"/>
          </a:solidFill>
        </p:grpSpPr>
        <p:sp>
          <p:nvSpPr>
            <p:cNvPr id="23" name="Freeform 1542">
              <a:extLst>
                <a:ext uri="{FF2B5EF4-FFF2-40B4-BE49-F238E27FC236}">
                  <a16:creationId xmlns:a16="http://schemas.microsoft.com/office/drawing/2014/main" id="{287EBA95-BB27-AB4A-A969-FF01FD002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025" y="798513"/>
              <a:ext cx="68263" cy="117475"/>
            </a:xfrm>
            <a:custGeom>
              <a:avLst/>
              <a:gdLst>
                <a:gd name="T0" fmla="*/ 9 w 18"/>
                <a:gd name="T1" fmla="*/ 31 h 31"/>
                <a:gd name="T2" fmla="*/ 0 w 18"/>
                <a:gd name="T3" fmla="*/ 23 h 31"/>
                <a:gd name="T4" fmla="*/ 2 w 18"/>
                <a:gd name="T5" fmla="*/ 21 h 31"/>
                <a:gd name="T6" fmla="*/ 4 w 18"/>
                <a:gd name="T7" fmla="*/ 23 h 31"/>
                <a:gd name="T8" fmla="*/ 9 w 18"/>
                <a:gd name="T9" fmla="*/ 27 h 31"/>
                <a:gd name="T10" fmla="*/ 14 w 18"/>
                <a:gd name="T11" fmla="*/ 23 h 31"/>
                <a:gd name="T12" fmla="*/ 9 w 18"/>
                <a:gd name="T13" fmla="*/ 18 h 31"/>
                <a:gd name="T14" fmla="*/ 0 w 18"/>
                <a:gd name="T15" fmla="*/ 9 h 31"/>
                <a:gd name="T16" fmla="*/ 9 w 18"/>
                <a:gd name="T17" fmla="*/ 0 h 31"/>
                <a:gd name="T18" fmla="*/ 18 w 18"/>
                <a:gd name="T19" fmla="*/ 9 h 31"/>
                <a:gd name="T20" fmla="*/ 16 w 18"/>
                <a:gd name="T21" fmla="*/ 11 h 31"/>
                <a:gd name="T22" fmla="*/ 14 w 18"/>
                <a:gd name="T23" fmla="*/ 9 h 31"/>
                <a:gd name="T24" fmla="*/ 9 w 18"/>
                <a:gd name="T25" fmla="*/ 4 h 31"/>
                <a:gd name="T26" fmla="*/ 4 w 18"/>
                <a:gd name="T27" fmla="*/ 9 h 31"/>
                <a:gd name="T28" fmla="*/ 9 w 18"/>
                <a:gd name="T29" fmla="*/ 14 h 31"/>
                <a:gd name="T30" fmla="*/ 18 w 18"/>
                <a:gd name="T31" fmla="*/ 23 h 31"/>
                <a:gd name="T32" fmla="*/ 9 w 18"/>
                <a:gd name="T3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31">
                  <a:moveTo>
                    <a:pt x="9" y="31"/>
                  </a:moveTo>
                  <a:cubicBezTo>
                    <a:pt x="4" y="31"/>
                    <a:pt x="0" y="28"/>
                    <a:pt x="0" y="23"/>
                  </a:cubicBezTo>
                  <a:cubicBezTo>
                    <a:pt x="0" y="22"/>
                    <a:pt x="1" y="21"/>
                    <a:pt x="2" y="21"/>
                  </a:cubicBezTo>
                  <a:cubicBezTo>
                    <a:pt x="3" y="21"/>
                    <a:pt x="4" y="22"/>
                    <a:pt x="4" y="23"/>
                  </a:cubicBezTo>
                  <a:cubicBezTo>
                    <a:pt x="4" y="25"/>
                    <a:pt x="6" y="27"/>
                    <a:pt x="9" y="27"/>
                  </a:cubicBezTo>
                  <a:cubicBezTo>
                    <a:pt x="12" y="27"/>
                    <a:pt x="14" y="25"/>
                    <a:pt x="14" y="23"/>
                  </a:cubicBezTo>
                  <a:cubicBezTo>
                    <a:pt x="14" y="20"/>
                    <a:pt x="12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10"/>
                    <a:pt x="17" y="11"/>
                    <a:pt x="16" y="11"/>
                  </a:cubicBezTo>
                  <a:cubicBezTo>
                    <a:pt x="15" y="11"/>
                    <a:pt x="14" y="10"/>
                    <a:pt x="14" y="9"/>
                  </a:cubicBezTo>
                  <a:cubicBezTo>
                    <a:pt x="14" y="7"/>
                    <a:pt x="12" y="4"/>
                    <a:pt x="9" y="4"/>
                  </a:cubicBezTo>
                  <a:cubicBezTo>
                    <a:pt x="6" y="4"/>
                    <a:pt x="4" y="7"/>
                    <a:pt x="4" y="9"/>
                  </a:cubicBezTo>
                  <a:cubicBezTo>
                    <a:pt x="4" y="12"/>
                    <a:pt x="6" y="14"/>
                    <a:pt x="9" y="14"/>
                  </a:cubicBezTo>
                  <a:cubicBezTo>
                    <a:pt x="14" y="14"/>
                    <a:pt x="18" y="18"/>
                    <a:pt x="18" y="23"/>
                  </a:cubicBezTo>
                  <a:cubicBezTo>
                    <a:pt x="18" y="28"/>
                    <a:pt x="14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1543">
              <a:extLst>
                <a:ext uri="{FF2B5EF4-FFF2-40B4-BE49-F238E27FC236}">
                  <a16:creationId xmlns:a16="http://schemas.microsoft.com/office/drawing/2014/main" id="{3870CE23-1310-8C4E-A488-813A9F240E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900113"/>
              <a:ext cx="14288" cy="34925"/>
            </a:xfrm>
            <a:custGeom>
              <a:avLst/>
              <a:gdLst>
                <a:gd name="T0" fmla="*/ 2 w 4"/>
                <a:gd name="T1" fmla="*/ 9 h 9"/>
                <a:gd name="T2" fmla="*/ 0 w 4"/>
                <a:gd name="T3" fmla="*/ 7 h 9"/>
                <a:gd name="T4" fmla="*/ 0 w 4"/>
                <a:gd name="T5" fmla="*/ 2 h 9"/>
                <a:gd name="T6" fmla="*/ 2 w 4"/>
                <a:gd name="T7" fmla="*/ 0 h 9"/>
                <a:gd name="T8" fmla="*/ 4 w 4"/>
                <a:gd name="T9" fmla="*/ 2 h 9"/>
                <a:gd name="T10" fmla="*/ 4 w 4"/>
                <a:gd name="T11" fmla="*/ 7 h 9"/>
                <a:gd name="T12" fmla="*/ 2 w 4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9">
                  <a:moveTo>
                    <a:pt x="2" y="9"/>
                  </a:moveTo>
                  <a:cubicBezTo>
                    <a:pt x="1" y="9"/>
                    <a:pt x="0" y="8"/>
                    <a:pt x="0" y="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3" y="9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1544">
              <a:extLst>
                <a:ext uri="{FF2B5EF4-FFF2-40B4-BE49-F238E27FC236}">
                  <a16:creationId xmlns:a16="http://schemas.microsoft.com/office/drawing/2014/main" id="{DF6CE066-361F-B34B-A4D6-8207F0E1E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784225"/>
              <a:ext cx="14288" cy="30163"/>
            </a:xfrm>
            <a:custGeom>
              <a:avLst/>
              <a:gdLst>
                <a:gd name="T0" fmla="*/ 2 w 4"/>
                <a:gd name="T1" fmla="*/ 8 h 8"/>
                <a:gd name="T2" fmla="*/ 0 w 4"/>
                <a:gd name="T3" fmla="*/ 6 h 8"/>
                <a:gd name="T4" fmla="*/ 0 w 4"/>
                <a:gd name="T5" fmla="*/ 2 h 8"/>
                <a:gd name="T6" fmla="*/ 2 w 4"/>
                <a:gd name="T7" fmla="*/ 0 h 8"/>
                <a:gd name="T8" fmla="*/ 4 w 4"/>
                <a:gd name="T9" fmla="*/ 2 h 8"/>
                <a:gd name="T10" fmla="*/ 4 w 4"/>
                <a:gd name="T11" fmla="*/ 6 h 8"/>
                <a:gd name="T12" fmla="*/ 2 w 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2" y="8"/>
                  </a:moveTo>
                  <a:cubicBezTo>
                    <a:pt x="1" y="8"/>
                    <a:pt x="0" y="8"/>
                    <a:pt x="0" y="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8"/>
                    <a:pt x="3" y="8"/>
                    <a:pt x="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545">
              <a:extLst>
                <a:ext uri="{FF2B5EF4-FFF2-40B4-BE49-F238E27FC236}">
                  <a16:creationId xmlns:a16="http://schemas.microsoft.com/office/drawing/2014/main" id="{ED1F78B8-CBCF-F941-B172-1F20FC0C60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4463" y="723900"/>
              <a:ext cx="269875" cy="360363"/>
            </a:xfrm>
            <a:custGeom>
              <a:avLst/>
              <a:gdLst>
                <a:gd name="T0" fmla="*/ 70 w 72"/>
                <a:gd name="T1" fmla="*/ 96 h 96"/>
                <a:gd name="T2" fmla="*/ 2 w 72"/>
                <a:gd name="T3" fmla="*/ 96 h 96"/>
                <a:gd name="T4" fmla="*/ 0 w 72"/>
                <a:gd name="T5" fmla="*/ 94 h 96"/>
                <a:gd name="T6" fmla="*/ 0 w 72"/>
                <a:gd name="T7" fmla="*/ 2 h 96"/>
                <a:gd name="T8" fmla="*/ 2 w 72"/>
                <a:gd name="T9" fmla="*/ 0 h 96"/>
                <a:gd name="T10" fmla="*/ 46 w 72"/>
                <a:gd name="T11" fmla="*/ 0 h 96"/>
                <a:gd name="T12" fmla="*/ 47 w 72"/>
                <a:gd name="T13" fmla="*/ 1 h 96"/>
                <a:gd name="T14" fmla="*/ 71 w 72"/>
                <a:gd name="T15" fmla="*/ 25 h 96"/>
                <a:gd name="T16" fmla="*/ 72 w 72"/>
                <a:gd name="T17" fmla="*/ 26 h 96"/>
                <a:gd name="T18" fmla="*/ 72 w 72"/>
                <a:gd name="T19" fmla="*/ 94 h 96"/>
                <a:gd name="T20" fmla="*/ 70 w 72"/>
                <a:gd name="T21" fmla="*/ 96 h 96"/>
                <a:gd name="T22" fmla="*/ 4 w 72"/>
                <a:gd name="T23" fmla="*/ 92 h 96"/>
                <a:gd name="T24" fmla="*/ 68 w 72"/>
                <a:gd name="T25" fmla="*/ 92 h 96"/>
                <a:gd name="T26" fmla="*/ 68 w 72"/>
                <a:gd name="T27" fmla="*/ 27 h 96"/>
                <a:gd name="T28" fmla="*/ 45 w 72"/>
                <a:gd name="T29" fmla="*/ 4 h 96"/>
                <a:gd name="T30" fmla="*/ 4 w 72"/>
                <a:gd name="T31" fmla="*/ 4 h 96"/>
                <a:gd name="T32" fmla="*/ 4 w 72"/>
                <a:gd name="T33" fmla="*/ 9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96">
                  <a:moveTo>
                    <a:pt x="70" y="96"/>
                  </a:moveTo>
                  <a:cubicBezTo>
                    <a:pt x="2" y="96"/>
                    <a:pt x="2" y="96"/>
                    <a:pt x="2" y="96"/>
                  </a:cubicBezTo>
                  <a:cubicBezTo>
                    <a:pt x="1" y="96"/>
                    <a:pt x="0" y="95"/>
                    <a:pt x="0" y="9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7" y="0"/>
                    <a:pt x="47" y="1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2" y="25"/>
                    <a:pt x="72" y="25"/>
                    <a:pt x="72" y="26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5"/>
                    <a:pt x="71" y="96"/>
                    <a:pt x="70" y="96"/>
                  </a:cubicBezTo>
                  <a:close/>
                  <a:moveTo>
                    <a:pt x="4" y="92"/>
                  </a:moveTo>
                  <a:cubicBezTo>
                    <a:pt x="68" y="92"/>
                    <a:pt x="68" y="92"/>
                    <a:pt x="68" y="92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1546">
              <a:extLst>
                <a:ext uri="{FF2B5EF4-FFF2-40B4-BE49-F238E27FC236}">
                  <a16:creationId xmlns:a16="http://schemas.microsoft.com/office/drawing/2014/main" id="{398DAD96-9058-FD4A-9C6F-BC2A11ABD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723900"/>
              <a:ext cx="104775" cy="104775"/>
            </a:xfrm>
            <a:custGeom>
              <a:avLst/>
              <a:gdLst>
                <a:gd name="T0" fmla="*/ 26 w 28"/>
                <a:gd name="T1" fmla="*/ 28 h 28"/>
                <a:gd name="T2" fmla="*/ 2 w 28"/>
                <a:gd name="T3" fmla="*/ 28 h 28"/>
                <a:gd name="T4" fmla="*/ 0 w 28"/>
                <a:gd name="T5" fmla="*/ 26 h 28"/>
                <a:gd name="T6" fmla="*/ 0 w 28"/>
                <a:gd name="T7" fmla="*/ 2 h 28"/>
                <a:gd name="T8" fmla="*/ 2 w 28"/>
                <a:gd name="T9" fmla="*/ 0 h 28"/>
                <a:gd name="T10" fmla="*/ 4 w 28"/>
                <a:gd name="T11" fmla="*/ 2 h 28"/>
                <a:gd name="T12" fmla="*/ 4 w 28"/>
                <a:gd name="T13" fmla="*/ 24 h 28"/>
                <a:gd name="T14" fmla="*/ 26 w 28"/>
                <a:gd name="T15" fmla="*/ 24 h 28"/>
                <a:gd name="T16" fmla="*/ 28 w 28"/>
                <a:gd name="T17" fmla="*/ 26 h 28"/>
                <a:gd name="T18" fmla="*/ 26 w 28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8">
                  <a:moveTo>
                    <a:pt x="26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1" y="28"/>
                    <a:pt x="0" y="27"/>
                    <a:pt x="0" y="2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4"/>
                    <a:pt x="28" y="25"/>
                    <a:pt x="28" y="26"/>
                  </a:cubicBezTo>
                  <a:cubicBezTo>
                    <a:pt x="28" y="27"/>
                    <a:pt x="27" y="28"/>
                    <a:pt x="2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1547">
              <a:extLst>
                <a:ext uri="{FF2B5EF4-FFF2-40B4-BE49-F238E27FC236}">
                  <a16:creationId xmlns:a16="http://schemas.microsoft.com/office/drawing/2014/main" id="{81275A0E-D9FC-7A4D-BEBC-9AC43E133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65200"/>
              <a:ext cx="180975" cy="14288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1548">
              <a:extLst>
                <a:ext uri="{FF2B5EF4-FFF2-40B4-BE49-F238E27FC236}">
                  <a16:creationId xmlns:a16="http://schemas.microsoft.com/office/drawing/2014/main" id="{00924BC3-8374-ED4B-B4CA-265D4014D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400" y="935038"/>
              <a:ext cx="90488" cy="14288"/>
            </a:xfrm>
            <a:custGeom>
              <a:avLst/>
              <a:gdLst>
                <a:gd name="T0" fmla="*/ 22 w 24"/>
                <a:gd name="T1" fmla="*/ 4 h 4"/>
                <a:gd name="T2" fmla="*/ 2 w 24"/>
                <a:gd name="T3" fmla="*/ 4 h 4"/>
                <a:gd name="T4" fmla="*/ 0 w 24"/>
                <a:gd name="T5" fmla="*/ 2 h 4"/>
                <a:gd name="T6" fmla="*/ 2 w 24"/>
                <a:gd name="T7" fmla="*/ 0 h 4"/>
                <a:gd name="T8" fmla="*/ 22 w 24"/>
                <a:gd name="T9" fmla="*/ 0 h 4"/>
                <a:gd name="T10" fmla="*/ 24 w 24"/>
                <a:gd name="T11" fmla="*/ 2 h 4"/>
                <a:gd name="T12" fmla="*/ 22 w 24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cubicBezTo>
                    <a:pt x="24" y="3"/>
                    <a:pt x="23" y="4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550">
              <a:extLst>
                <a:ext uri="{FF2B5EF4-FFF2-40B4-BE49-F238E27FC236}">
                  <a16:creationId xmlns:a16="http://schemas.microsoft.com/office/drawing/2014/main" id="{5D0360F5-4F3B-F34F-8602-6E030577A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904875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1551">
              <a:extLst>
                <a:ext uri="{FF2B5EF4-FFF2-40B4-BE49-F238E27FC236}">
                  <a16:creationId xmlns:a16="http://schemas.microsoft.com/office/drawing/2014/main" id="{4F36EFBE-ECE8-A34E-89E7-0AF504D17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9563" y="874713"/>
              <a:ext cx="60325" cy="14288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1552">
              <a:extLst>
                <a:ext uri="{FF2B5EF4-FFF2-40B4-BE49-F238E27FC236}">
                  <a16:creationId xmlns:a16="http://schemas.microsoft.com/office/drawing/2014/main" id="{FFB7CECD-7209-5F47-898D-88C991D95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93775"/>
              <a:ext cx="180975" cy="1587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1553">
              <a:extLst>
                <a:ext uri="{FF2B5EF4-FFF2-40B4-BE49-F238E27FC236}">
                  <a16:creationId xmlns:a16="http://schemas.microsoft.com/office/drawing/2014/main" id="{AAD7271B-F8DA-F544-A9DA-F87F37E5F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1023938"/>
              <a:ext cx="180975" cy="15875"/>
            </a:xfrm>
            <a:custGeom>
              <a:avLst/>
              <a:gdLst>
                <a:gd name="T0" fmla="*/ 46 w 48"/>
                <a:gd name="T1" fmla="*/ 4 h 4"/>
                <a:gd name="T2" fmla="*/ 2 w 48"/>
                <a:gd name="T3" fmla="*/ 4 h 4"/>
                <a:gd name="T4" fmla="*/ 0 w 48"/>
                <a:gd name="T5" fmla="*/ 2 h 4"/>
                <a:gd name="T6" fmla="*/ 2 w 48"/>
                <a:gd name="T7" fmla="*/ 0 h 4"/>
                <a:gd name="T8" fmla="*/ 46 w 48"/>
                <a:gd name="T9" fmla="*/ 0 h 4"/>
                <a:gd name="T10" fmla="*/ 48 w 48"/>
                <a:gd name="T11" fmla="*/ 2 h 4"/>
                <a:gd name="T12" fmla="*/ 46 w 48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">
                  <a:moveTo>
                    <a:pt x="46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7" y="0"/>
                    <a:pt x="48" y="1"/>
                    <a:pt x="48" y="2"/>
                  </a:cubicBezTo>
                  <a:cubicBezTo>
                    <a:pt x="48" y="3"/>
                    <a:pt x="47" y="4"/>
                    <a:pt x="4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7" name="Picture 6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5A35A124-AF82-6047-7D06-973902D0B2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59" t="25107" r="3458" b="38284"/>
          <a:stretch/>
        </p:blipFill>
        <p:spPr>
          <a:xfrm>
            <a:off x="0" y="-3868"/>
            <a:ext cx="12179899" cy="6861868"/>
          </a:xfrm>
          <a:prstGeom prst="rect">
            <a:avLst/>
          </a:prstGeom>
        </p:spPr>
      </p:pic>
      <p:sp>
        <p:nvSpPr>
          <p:cNvPr id="13" name="Freeform 10">
            <a:extLst>
              <a:ext uri="{FF2B5EF4-FFF2-40B4-BE49-F238E27FC236}">
                <a16:creationId xmlns:a16="http://schemas.microsoft.com/office/drawing/2014/main" id="{7A476636-2353-582D-2285-76538522467F}"/>
              </a:ext>
            </a:extLst>
          </p:cNvPr>
          <p:cNvSpPr/>
          <p:nvPr/>
        </p:nvSpPr>
        <p:spPr>
          <a:xfrm flipH="1">
            <a:off x="0" y="5102168"/>
            <a:ext cx="12204494" cy="1755832"/>
          </a:xfrm>
          <a:custGeom>
            <a:avLst/>
            <a:gdLst>
              <a:gd name="connsiteX0" fmla="*/ 0 w 12192000"/>
              <a:gd name="connsiteY0" fmla="*/ 0 h 6858000"/>
              <a:gd name="connsiteX1" fmla="*/ 533400 w 12192000"/>
              <a:gd name="connsiteY1" fmla="*/ 0 h 6858000"/>
              <a:gd name="connsiteX2" fmla="*/ 533400 w 12192000"/>
              <a:gd name="connsiteY2" fmla="*/ 5118072 h 6858000"/>
              <a:gd name="connsiteX3" fmla="*/ 1003328 w 12192000"/>
              <a:gd name="connsiteY3" fmla="*/ 5588000 h 6858000"/>
              <a:gd name="connsiteX4" fmla="*/ 5626072 w 12192000"/>
              <a:gd name="connsiteY4" fmla="*/ 5588000 h 6858000"/>
              <a:gd name="connsiteX5" fmla="*/ 6096000 w 12192000"/>
              <a:gd name="connsiteY5" fmla="*/ 5118072 h 6858000"/>
              <a:gd name="connsiteX6" fmla="*/ 609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EA8BA8D0-55B9-91EA-ECDF-60068AEC213B}"/>
              </a:ext>
            </a:extLst>
          </p:cNvPr>
          <p:cNvSpPr/>
          <p:nvPr/>
        </p:nvSpPr>
        <p:spPr>
          <a:xfrm>
            <a:off x="6102622" y="-3868"/>
            <a:ext cx="5562600" cy="5587999"/>
          </a:xfrm>
          <a:custGeom>
            <a:avLst/>
            <a:gdLst>
              <a:gd name="connsiteX0" fmla="*/ 0 w 5562600"/>
              <a:gd name="connsiteY0" fmla="*/ 0 h 5587999"/>
              <a:gd name="connsiteX1" fmla="*/ 5562600 w 5562600"/>
              <a:gd name="connsiteY1" fmla="*/ 0 h 5587999"/>
              <a:gd name="connsiteX2" fmla="*/ 5562600 w 5562600"/>
              <a:gd name="connsiteY2" fmla="*/ 5118071 h 5587999"/>
              <a:gd name="connsiteX3" fmla="*/ 5092672 w 5562600"/>
              <a:gd name="connsiteY3" fmla="*/ 5587999 h 5587999"/>
              <a:gd name="connsiteX4" fmla="*/ 469928 w 5562600"/>
              <a:gd name="connsiteY4" fmla="*/ 5587999 h 5587999"/>
              <a:gd name="connsiteX5" fmla="*/ 0 w 5562600"/>
              <a:gd name="connsiteY5" fmla="*/ 5118071 h 55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5587999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CD0247-3B6E-271F-19BF-6FFA9A9DA353}"/>
              </a:ext>
            </a:extLst>
          </p:cNvPr>
          <p:cNvSpPr txBox="1"/>
          <p:nvPr/>
        </p:nvSpPr>
        <p:spPr>
          <a:xfrm>
            <a:off x="6442280" y="989362"/>
            <a:ext cx="48832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TMDB MOVIE RATING </a:t>
            </a:r>
          </a:p>
          <a:p>
            <a:pPr algn="ctr"/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DATA ANALYSIS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BCCB82-A66F-6AA9-6266-DFFC28E50110}"/>
              </a:ext>
            </a:extLst>
          </p:cNvPr>
          <p:cNvSpPr txBox="1"/>
          <p:nvPr/>
        </p:nvSpPr>
        <p:spPr>
          <a:xfrm>
            <a:off x="235906" y="5758620"/>
            <a:ext cx="37155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Presented by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NICHITA PAL</a:t>
            </a:r>
          </a:p>
          <a:p>
            <a:r>
              <a:rPr lang="en-US" sz="1800" dirty="0">
                <a:solidFill>
                  <a:schemeClr val="bg1"/>
                </a:solidFill>
                <a:latin typeface="Century Gothic" panose="020B0502020202020204" pitchFamily="34" charset="0"/>
              </a:rPr>
              <a:t>Mentored by </a:t>
            </a:r>
            <a:r>
              <a:rPr lang="en-US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KOMILLA BHATIA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141CE3-2186-1F30-217F-ABA43F0CB17F}"/>
              </a:ext>
            </a:extLst>
          </p:cNvPr>
          <p:cNvSpPr txBox="1"/>
          <p:nvPr/>
        </p:nvSpPr>
        <p:spPr>
          <a:xfrm>
            <a:off x="6891550" y="3503852"/>
            <a:ext cx="4040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25000"/>
                  </a:schemeClr>
                </a:solidFill>
                <a:latin typeface="Century Gothic" panose="020B0502020202020204" pitchFamily="34" charset="0"/>
              </a:rPr>
              <a:t>ML - FINAL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58816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321186" y="610389"/>
            <a:ext cx="10446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Directors with highest movie releases &amp; months with highest average Profit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15583"/>
            <a:ext cx="10635576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Steven Spielberg has directed the highest number of movies i.e., 27 movies.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May, June, November, December are the months with highest average Profit.</a:t>
            </a:r>
          </a:p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15" descr="A black and white logo of a chair&#10;&#10;Description automatically generated">
            <a:extLst>
              <a:ext uri="{FF2B5EF4-FFF2-40B4-BE49-F238E27FC236}">
                <a16:creationId xmlns:a16="http://schemas.microsoft.com/office/drawing/2014/main" id="{2BC58D23-EF0A-AA0B-0EBB-03800E0D9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60" y="277831"/>
            <a:ext cx="568475" cy="56847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95F322C-F219-48C4-258E-2DDAE2ACA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34" t="16880" r="984" b="11631"/>
          <a:stretch/>
        </p:blipFill>
        <p:spPr>
          <a:xfrm>
            <a:off x="4861773" y="1417779"/>
            <a:ext cx="7268618" cy="39348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86507C3-5598-EA4E-2A94-5649CE44F5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2" t="17162" r="19335" b="11490"/>
          <a:stretch/>
        </p:blipFill>
        <p:spPr>
          <a:xfrm>
            <a:off x="61609" y="1417779"/>
            <a:ext cx="4678061" cy="39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4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504937" y="624598"/>
            <a:ext cx="10329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relationship among several features and Duration wise popularity of movies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88905"/>
            <a:ext cx="10995500" cy="1099831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Budget, Revenue and Popularity are the features having good relationship among each other.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Movies with duration between 100 to 160 min are more popular.</a:t>
            </a:r>
          </a:p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889C3A9-FC0A-F2D6-09E9-B750F32E3A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9" t="16975" r="11253" b="11459"/>
          <a:stretch/>
        </p:blipFill>
        <p:spPr>
          <a:xfrm>
            <a:off x="5569991" y="1384185"/>
            <a:ext cx="6381344" cy="400207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E3FB48B-A783-AD30-3AB3-21E9B8557C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9" t="37406" r="41959" b="7573"/>
          <a:stretch/>
        </p:blipFill>
        <p:spPr>
          <a:xfrm>
            <a:off x="743758" y="1384185"/>
            <a:ext cx="4470268" cy="37129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15DD6C5-6F26-3418-C1DA-9762D81A3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83" y="234216"/>
            <a:ext cx="650132" cy="6501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BA189F-86F0-DDB7-9DEC-CF3694B61F31}"/>
              </a:ext>
            </a:extLst>
          </p:cNvPr>
          <p:cNvSpPr txBox="1"/>
          <p:nvPr/>
        </p:nvSpPr>
        <p:spPr>
          <a:xfrm>
            <a:off x="865762" y="5097135"/>
            <a:ext cx="4348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Features with corresponding dark shaded squares are highly dependent on each other and hence positively affect each other. </a:t>
            </a:r>
          </a:p>
        </p:txBody>
      </p:sp>
    </p:spTree>
    <p:extLst>
      <p:ext uri="{BB962C8B-B14F-4D97-AF65-F5344CB8AC3E}">
        <p14:creationId xmlns:p14="http://schemas.microsoft.com/office/powerpoint/2010/main" val="1037212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0256F25-0CA1-E9A9-7F5C-85DE1CDF8B99}"/>
              </a:ext>
            </a:extLst>
          </p:cNvPr>
          <p:cNvGrpSpPr/>
          <p:nvPr/>
        </p:nvGrpSpPr>
        <p:grpSpPr>
          <a:xfrm>
            <a:off x="437745" y="97277"/>
            <a:ext cx="2081718" cy="321013"/>
            <a:chOff x="4202633" y="1877895"/>
            <a:chExt cx="3452982" cy="889000"/>
          </a:xfrm>
        </p:grpSpPr>
        <p:sp>
          <p:nvSpPr>
            <p:cNvPr id="9" name="Rounded Rectangle 28">
              <a:extLst>
                <a:ext uri="{FF2B5EF4-FFF2-40B4-BE49-F238E27FC236}">
                  <a16:creationId xmlns:a16="http://schemas.microsoft.com/office/drawing/2014/main" id="{47BD7983-FAFA-B1A4-1335-2C793C44C885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3984BF3-575B-3A39-9FF5-DEC1B9D6BD78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8C42D90-8AD5-838D-F7D6-62A1F7B52FE4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733972DF-443A-F5A8-D8CC-2EA765089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A5862D-6D79-533D-A442-D41D7AF3416C}"/>
                </a:ext>
              </a:extLst>
            </p:cNvPr>
            <p:cNvSpPr/>
            <p:nvPr/>
          </p:nvSpPr>
          <p:spPr>
            <a:xfrm>
              <a:off x="4877794" y="1938837"/>
              <a:ext cx="2464235" cy="76710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cs typeface="Segoe UI" panose="020B0502040204020203" pitchFamily="34" charset="0"/>
                </a:rPr>
                <a:t>Dashboard 1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CE99A954-145B-0038-A065-6BC55648C775}"/>
              </a:ext>
            </a:extLst>
          </p:cNvPr>
          <p:cNvSpPr/>
          <p:nvPr/>
        </p:nvSpPr>
        <p:spPr>
          <a:xfrm>
            <a:off x="11645262" y="32182"/>
            <a:ext cx="409422" cy="400985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F70DD6-F5E8-1386-03F8-B4CDE3F5F10C}"/>
              </a:ext>
            </a:extLst>
          </p:cNvPr>
          <p:cNvSpPr txBox="1"/>
          <p:nvPr/>
        </p:nvSpPr>
        <p:spPr>
          <a:xfrm>
            <a:off x="11630695" y="56258"/>
            <a:ext cx="67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35102A8-CE06-0A8D-2809-046BF3063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" t="8795" r="6929" b="12340"/>
          <a:stretch/>
        </p:blipFill>
        <p:spPr>
          <a:xfrm>
            <a:off x="0" y="468983"/>
            <a:ext cx="12290898" cy="63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DA89AB9-374D-EDDE-B3BF-1D925243587A}"/>
              </a:ext>
            </a:extLst>
          </p:cNvPr>
          <p:cNvGrpSpPr/>
          <p:nvPr/>
        </p:nvGrpSpPr>
        <p:grpSpPr>
          <a:xfrm>
            <a:off x="437745" y="97277"/>
            <a:ext cx="2081718" cy="321013"/>
            <a:chOff x="4202633" y="1877895"/>
            <a:chExt cx="3452982" cy="889000"/>
          </a:xfrm>
        </p:grpSpPr>
        <p:sp>
          <p:nvSpPr>
            <p:cNvPr id="9" name="Rounded Rectangle 28">
              <a:extLst>
                <a:ext uri="{FF2B5EF4-FFF2-40B4-BE49-F238E27FC236}">
                  <a16:creationId xmlns:a16="http://schemas.microsoft.com/office/drawing/2014/main" id="{1910EE10-2D42-6EE9-B4BC-627D2EE58096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5C65A84-FEE0-FEAF-A232-DB9E787E2438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69B638D-1689-6387-D9EE-58953DBF7A6D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Freeform 26">
                <a:extLst>
                  <a:ext uri="{FF2B5EF4-FFF2-40B4-BE49-F238E27FC236}">
                    <a16:creationId xmlns:a16="http://schemas.microsoft.com/office/drawing/2014/main" id="{2C4F6FBC-B792-AF5B-3002-DCEB7A0FF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3F4C7E9-5953-9483-D64A-CD86DBF08E64}"/>
                </a:ext>
              </a:extLst>
            </p:cNvPr>
            <p:cNvSpPr/>
            <p:nvPr/>
          </p:nvSpPr>
          <p:spPr>
            <a:xfrm>
              <a:off x="4877794" y="1938837"/>
              <a:ext cx="2464235" cy="76710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  <a:cs typeface="Segoe UI" panose="020B0502040204020203" pitchFamily="34" charset="0"/>
                </a:rPr>
                <a:t>Dashboard 2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003F77E2-80D4-60B5-1B21-9D1F69AE2554}"/>
              </a:ext>
            </a:extLst>
          </p:cNvPr>
          <p:cNvSpPr/>
          <p:nvPr/>
        </p:nvSpPr>
        <p:spPr>
          <a:xfrm>
            <a:off x="11645262" y="32182"/>
            <a:ext cx="409422" cy="400985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6A81FD-B012-918E-203C-259B54641DB5}"/>
              </a:ext>
            </a:extLst>
          </p:cNvPr>
          <p:cNvSpPr txBox="1"/>
          <p:nvPr/>
        </p:nvSpPr>
        <p:spPr>
          <a:xfrm>
            <a:off x="11630695" y="56258"/>
            <a:ext cx="67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13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B35B637-E358-5A37-C3E4-0BF7A42C0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" t="8510" r="6809" b="12341"/>
          <a:stretch/>
        </p:blipFill>
        <p:spPr>
          <a:xfrm>
            <a:off x="0" y="468983"/>
            <a:ext cx="12263974" cy="638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9130B9-E3AF-6472-2CCB-D770B2D2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66" t="29362" r="40718" b="17305"/>
          <a:stretch/>
        </p:blipFill>
        <p:spPr>
          <a:xfrm>
            <a:off x="3891064" y="1057818"/>
            <a:ext cx="5280639" cy="406036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495FBB-D568-0076-8E41-BAFF849176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4" t="43120" r="35372" b="18889"/>
          <a:stretch/>
        </p:blipFill>
        <p:spPr>
          <a:xfrm>
            <a:off x="9269538" y="5187461"/>
            <a:ext cx="2067225" cy="153797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319822F-78F7-00C9-E5BE-4C799991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6" t="43230" r="33196" b="17142"/>
          <a:stretch/>
        </p:blipFill>
        <p:spPr>
          <a:xfrm>
            <a:off x="2437857" y="5140702"/>
            <a:ext cx="2195707" cy="158815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171D2F1-D2FA-1EB0-B288-2D141A22BB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63" t="32480" r="40590" b="18850"/>
          <a:stretch/>
        </p:blipFill>
        <p:spPr>
          <a:xfrm>
            <a:off x="9269538" y="132563"/>
            <a:ext cx="2067225" cy="2656048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1B594BE1-A8BE-15FE-1A24-C36BAE6CB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3" t="33432" r="40802" b="18696"/>
          <a:stretch/>
        </p:blipFill>
        <p:spPr>
          <a:xfrm rot="5400000">
            <a:off x="4990533" y="4926104"/>
            <a:ext cx="1564658" cy="2040857"/>
          </a:xfrm>
          <a:prstGeom prst="rect">
            <a:avLst/>
          </a:prstGeom>
        </p:spPr>
      </p:pic>
      <p:pic>
        <p:nvPicPr>
          <p:cNvPr id="15" name="Picture 14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8E834B0E-1823-981B-F432-B42F5617B1B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2" t="33740" r="40083" b="18855"/>
          <a:stretch/>
        </p:blipFill>
        <p:spPr>
          <a:xfrm rot="16200000">
            <a:off x="7295891" y="4870660"/>
            <a:ext cx="1537976" cy="2171578"/>
          </a:xfrm>
          <a:prstGeom prst="rect">
            <a:avLst/>
          </a:prstGeom>
        </p:spPr>
      </p:pic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4E63FD22-C508-0142-191D-3F0A4C051D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9" t="32627" r="36156" b="18034"/>
          <a:stretch/>
        </p:blipFill>
        <p:spPr>
          <a:xfrm>
            <a:off x="9255044" y="2842098"/>
            <a:ext cx="2081719" cy="229860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3132605-F18B-966A-63EC-9D76E56C84E0}"/>
              </a:ext>
            </a:extLst>
          </p:cNvPr>
          <p:cNvGrpSpPr/>
          <p:nvPr/>
        </p:nvGrpSpPr>
        <p:grpSpPr>
          <a:xfrm>
            <a:off x="261025" y="302996"/>
            <a:ext cx="3698191" cy="853788"/>
            <a:chOff x="4202633" y="1877895"/>
            <a:chExt cx="3452982" cy="889000"/>
          </a:xfrm>
        </p:grpSpPr>
        <p:sp>
          <p:nvSpPr>
            <p:cNvPr id="21" name="Rounded Rectangle 28">
              <a:extLst>
                <a:ext uri="{FF2B5EF4-FFF2-40B4-BE49-F238E27FC236}">
                  <a16:creationId xmlns:a16="http://schemas.microsoft.com/office/drawing/2014/main" id="{5A65F837-1FBA-BEC0-0CCA-998EE2B723FC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39F9A28-6E24-E205-68A4-58D532E3B55C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B0AA105-E12A-EC56-1A7F-443BFCFD027A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Freeform 26">
                <a:extLst>
                  <a:ext uri="{FF2B5EF4-FFF2-40B4-BE49-F238E27FC236}">
                    <a16:creationId xmlns:a16="http://schemas.microsoft.com/office/drawing/2014/main" id="{E61C1D00-A9C0-849F-97C3-43F053C5C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FCB167-7330-809F-1858-E8B28B6405A9}"/>
                </a:ext>
              </a:extLst>
            </p:cNvPr>
            <p:cNvSpPr/>
            <p:nvPr/>
          </p:nvSpPr>
          <p:spPr>
            <a:xfrm>
              <a:off x="4686246" y="2109560"/>
              <a:ext cx="2464235" cy="38456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2400" b="1" dirty="0">
                  <a:solidFill>
                    <a:schemeClr val="bg1"/>
                  </a:solidFill>
                  <a:latin typeface="Century Gothic" panose="020B0502020202020204" pitchFamily="34" charset="0"/>
                  <a:cs typeface="Segoe UI" panose="020B0502040204020203" pitchFamily="34" charset="0"/>
                </a:rPr>
                <a:t>Grouping Movies</a:t>
              </a:r>
              <a:endParaRPr lang="en-US" sz="24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C2A4AFD-3EA4-77CE-F1F0-6A5DC032EE1C}"/>
              </a:ext>
            </a:extLst>
          </p:cNvPr>
          <p:cNvSpPr txBox="1"/>
          <p:nvPr/>
        </p:nvSpPr>
        <p:spPr>
          <a:xfrm>
            <a:off x="31146" y="2163799"/>
            <a:ext cx="392807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Century Gothic" panose="020B0502020202020204" pitchFamily="34" charset="0"/>
              </a:rPr>
              <a:t>Categorization of movies based on popularity, vote count &amp; revenue:</a:t>
            </a:r>
          </a:p>
          <a:p>
            <a:endParaRPr lang="en-US" sz="1400" dirty="0">
              <a:latin typeface="Century Gothic" panose="020B0502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entury Gothic" panose="020B0502020202020204" pitchFamily="34" charset="0"/>
              </a:rPr>
              <a:t>Less popularity, low votes &amp;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entury Gothic" panose="020B0502020202020204" pitchFamily="34" charset="0"/>
              </a:rPr>
              <a:t>Moderate popularity, comparatively higher votes &amp; revenue.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entury Gothic" panose="020B0502020202020204" pitchFamily="34" charset="0"/>
              </a:rPr>
              <a:t>High popularity, high votes &amp; revenue.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29" name="Picture 28" descr="A screenshot of a computer&#10;&#10;Description automatically generated">
            <a:extLst>
              <a:ext uri="{FF2B5EF4-FFF2-40B4-BE49-F238E27FC236}">
                <a16:creationId xmlns:a16="http://schemas.microsoft.com/office/drawing/2014/main" id="{927322E1-FDC3-C172-7C82-0FD1F7E5C6C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25410" r="15928" b="61735"/>
          <a:stretch/>
        </p:blipFill>
        <p:spPr>
          <a:xfrm>
            <a:off x="352921" y="6451600"/>
            <a:ext cx="1291053" cy="3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>
            <a:extLst>
              <a:ext uri="{FF2B5EF4-FFF2-40B4-BE49-F238E27FC236}">
                <a16:creationId xmlns:a16="http://schemas.microsoft.com/office/drawing/2014/main" id="{B14D484F-C334-7C4B-8E00-D69BBF22FA32}"/>
              </a:ext>
            </a:extLst>
          </p:cNvPr>
          <p:cNvSpPr/>
          <p:nvPr/>
        </p:nvSpPr>
        <p:spPr>
          <a:xfrm>
            <a:off x="243215" y="1314595"/>
            <a:ext cx="11702349" cy="814401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9398179-0327-2C44-AE8F-0C8E76B31CB2}"/>
              </a:ext>
            </a:extLst>
          </p:cNvPr>
          <p:cNvSpPr/>
          <p:nvPr/>
        </p:nvSpPr>
        <p:spPr>
          <a:xfrm>
            <a:off x="241282" y="239136"/>
            <a:ext cx="11704283" cy="802432"/>
          </a:xfrm>
          <a:custGeom>
            <a:avLst/>
            <a:gdLst>
              <a:gd name="connsiteX0" fmla="*/ 133741 w 5797061"/>
              <a:gd name="connsiteY0" fmla="*/ 0 h 802432"/>
              <a:gd name="connsiteX1" fmla="*/ 368202 w 5797061"/>
              <a:gd name="connsiteY1" fmla="*/ 0 h 802432"/>
              <a:gd name="connsiteX2" fmla="*/ 5562600 w 5797061"/>
              <a:gd name="connsiteY2" fmla="*/ 0 h 802432"/>
              <a:gd name="connsiteX3" fmla="*/ 5797061 w 5797061"/>
              <a:gd name="connsiteY3" fmla="*/ 0 h 802432"/>
              <a:gd name="connsiteX4" fmla="*/ 5797061 w 5797061"/>
              <a:gd name="connsiteY4" fmla="*/ 802432 h 802432"/>
              <a:gd name="connsiteX5" fmla="*/ 5562600 w 5797061"/>
              <a:gd name="connsiteY5" fmla="*/ 802432 h 802432"/>
              <a:gd name="connsiteX6" fmla="*/ 368202 w 5797061"/>
              <a:gd name="connsiteY6" fmla="*/ 802432 h 802432"/>
              <a:gd name="connsiteX7" fmla="*/ 133741 w 5797061"/>
              <a:gd name="connsiteY7" fmla="*/ 802432 h 802432"/>
              <a:gd name="connsiteX8" fmla="*/ 0 w 5797061"/>
              <a:gd name="connsiteY8" fmla="*/ 668691 h 802432"/>
              <a:gd name="connsiteX9" fmla="*/ 0 w 5797061"/>
              <a:gd name="connsiteY9" fmla="*/ 133741 h 802432"/>
              <a:gd name="connsiteX10" fmla="*/ 133741 w 5797061"/>
              <a:gd name="connsiteY10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7061" h="802432">
                <a:moveTo>
                  <a:pt x="133741" y="0"/>
                </a:moveTo>
                <a:lnTo>
                  <a:pt x="368202" y="0"/>
                </a:lnTo>
                <a:lnTo>
                  <a:pt x="5562600" y="0"/>
                </a:lnTo>
                <a:lnTo>
                  <a:pt x="5797061" y="0"/>
                </a:lnTo>
                <a:lnTo>
                  <a:pt x="5797061" y="802432"/>
                </a:lnTo>
                <a:lnTo>
                  <a:pt x="5562600" y="802432"/>
                </a:lnTo>
                <a:lnTo>
                  <a:pt x="368202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E50EF8-CCEE-6646-BF32-93F8989BF6CF}"/>
              </a:ext>
            </a:extLst>
          </p:cNvPr>
          <p:cNvSpPr/>
          <p:nvPr/>
        </p:nvSpPr>
        <p:spPr>
          <a:xfrm>
            <a:off x="1346135" y="439034"/>
            <a:ext cx="431551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28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User Interactive models :</a:t>
            </a:r>
            <a:r>
              <a: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6634B7-4864-FB40-847D-5AC9C628536D}"/>
              </a:ext>
            </a:extLst>
          </p:cNvPr>
          <p:cNvSpPr/>
          <p:nvPr/>
        </p:nvSpPr>
        <p:spPr>
          <a:xfrm>
            <a:off x="1323861" y="3117514"/>
            <a:ext cx="418199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Focus on limiting the runtime of a movie to 160 mins.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338B5C-0E81-A142-AE52-5603E7B895CB}"/>
              </a:ext>
            </a:extLst>
          </p:cNvPr>
          <p:cNvSpPr/>
          <p:nvPr/>
        </p:nvSpPr>
        <p:spPr>
          <a:xfrm>
            <a:off x="353043" y="1573931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DA494A77-764A-364E-9380-FA9F490FD331}"/>
              </a:ext>
            </a:extLst>
          </p:cNvPr>
          <p:cNvSpPr>
            <a:spLocks/>
          </p:cNvSpPr>
          <p:nvPr/>
        </p:nvSpPr>
        <p:spPr bwMode="auto">
          <a:xfrm>
            <a:off x="874127" y="3176440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86F016-87D5-EE4F-A20B-6052A1A3E5A7}"/>
              </a:ext>
            </a:extLst>
          </p:cNvPr>
          <p:cNvSpPr/>
          <p:nvPr/>
        </p:nvSpPr>
        <p:spPr>
          <a:xfrm>
            <a:off x="1643974" y="4267750"/>
            <a:ext cx="418199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Focus on months like May, June, November or December to release a movie for more profit.  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1BF408DF-3033-FF43-865F-0D1235320614}"/>
              </a:ext>
            </a:extLst>
          </p:cNvPr>
          <p:cNvSpPr>
            <a:spLocks/>
          </p:cNvSpPr>
          <p:nvPr/>
        </p:nvSpPr>
        <p:spPr bwMode="auto">
          <a:xfrm>
            <a:off x="874127" y="3847477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F21DA-4F0D-AC40-A08E-48FF9D1B8AB2}"/>
              </a:ext>
            </a:extLst>
          </p:cNvPr>
          <p:cNvSpPr/>
          <p:nvPr/>
        </p:nvSpPr>
        <p:spPr>
          <a:xfrm>
            <a:off x="1323861" y="4393578"/>
            <a:ext cx="418199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Increase the budget of a movie for generating a good revenue.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203B361-B097-9C4A-9642-DD404ED6B3BF}"/>
              </a:ext>
            </a:extLst>
          </p:cNvPr>
          <p:cNvSpPr>
            <a:spLocks/>
          </p:cNvSpPr>
          <p:nvPr/>
        </p:nvSpPr>
        <p:spPr bwMode="auto">
          <a:xfrm>
            <a:off x="874127" y="4518514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C82C15-9E5B-0194-2EBE-A2E50C72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25410" r="15928" b="61735"/>
          <a:stretch/>
        </p:blipFill>
        <p:spPr>
          <a:xfrm>
            <a:off x="352921" y="6451600"/>
            <a:ext cx="1291053" cy="39632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CFA5310-43C9-DD6C-1B73-C05F25FBA4C4}"/>
              </a:ext>
            </a:extLst>
          </p:cNvPr>
          <p:cNvGrpSpPr/>
          <p:nvPr/>
        </p:nvGrpSpPr>
        <p:grpSpPr>
          <a:xfrm>
            <a:off x="546782" y="409788"/>
            <a:ext cx="451665" cy="461128"/>
            <a:chOff x="7726363" y="2895601"/>
            <a:chExt cx="346076" cy="346075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3CF679F-BDDD-C97F-9A44-1800B06F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5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6ECE8E1-FFF7-F3A0-360F-F118BF05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05151"/>
              <a:ext cx="104775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FA4A2C0C-7650-2DC0-A7B0-ED9E5872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8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BA75A6A-C225-DC51-2BB0-6C4BB4F0E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3105151"/>
              <a:ext cx="106363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8CB70C7C-A359-0615-DC14-F4B6FF05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238" y="2895601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0F3592B-DBAD-4E8C-187C-2F060E9E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2986089"/>
              <a:ext cx="104775" cy="134938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1" name="Freeform 53">
            <a:extLst>
              <a:ext uri="{FF2B5EF4-FFF2-40B4-BE49-F238E27FC236}">
                <a16:creationId xmlns:a16="http://schemas.microsoft.com/office/drawing/2014/main" id="{79CBE9F9-2DD8-A0D6-2BC5-0470A9596690}"/>
              </a:ext>
            </a:extLst>
          </p:cNvPr>
          <p:cNvSpPr/>
          <p:nvPr/>
        </p:nvSpPr>
        <p:spPr>
          <a:xfrm>
            <a:off x="241281" y="2685630"/>
            <a:ext cx="11702348" cy="814401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 53">
            <a:extLst>
              <a:ext uri="{FF2B5EF4-FFF2-40B4-BE49-F238E27FC236}">
                <a16:creationId xmlns:a16="http://schemas.microsoft.com/office/drawing/2014/main" id="{468B8485-3277-8049-7FE8-47C6FBEE6D95}"/>
              </a:ext>
            </a:extLst>
          </p:cNvPr>
          <p:cNvSpPr/>
          <p:nvPr/>
        </p:nvSpPr>
        <p:spPr>
          <a:xfrm>
            <a:off x="241281" y="4104849"/>
            <a:ext cx="11702347" cy="814401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53">
            <a:extLst>
              <a:ext uri="{FF2B5EF4-FFF2-40B4-BE49-F238E27FC236}">
                <a16:creationId xmlns:a16="http://schemas.microsoft.com/office/drawing/2014/main" id="{B339AA1B-886C-207E-0E35-78AEDF92D2F3}"/>
              </a:ext>
            </a:extLst>
          </p:cNvPr>
          <p:cNvSpPr/>
          <p:nvPr/>
        </p:nvSpPr>
        <p:spPr>
          <a:xfrm>
            <a:off x="243216" y="5503281"/>
            <a:ext cx="11700412" cy="814401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BFD0B1A-C4F6-E227-B694-C7AAFD057AD1}"/>
              </a:ext>
            </a:extLst>
          </p:cNvPr>
          <p:cNvSpPr/>
          <p:nvPr/>
        </p:nvSpPr>
        <p:spPr>
          <a:xfrm>
            <a:off x="344610" y="2951734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545D55-396E-B696-19B6-F661732D9F65}"/>
              </a:ext>
            </a:extLst>
          </p:cNvPr>
          <p:cNvSpPr/>
          <p:nvPr/>
        </p:nvSpPr>
        <p:spPr>
          <a:xfrm>
            <a:off x="344610" y="4370650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96D1CDB-C15F-B380-5F1A-B6D3D17D9C2C}"/>
              </a:ext>
            </a:extLst>
          </p:cNvPr>
          <p:cNvSpPr/>
          <p:nvPr/>
        </p:nvSpPr>
        <p:spPr>
          <a:xfrm>
            <a:off x="339947" y="5781303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 26">
            <a:extLst>
              <a:ext uri="{FF2B5EF4-FFF2-40B4-BE49-F238E27FC236}">
                <a16:creationId xmlns:a16="http://schemas.microsoft.com/office/drawing/2014/main" id="{7924D6C9-CE83-9BC0-0059-46111720AB8C}"/>
              </a:ext>
            </a:extLst>
          </p:cNvPr>
          <p:cNvSpPr>
            <a:spLocks/>
          </p:cNvSpPr>
          <p:nvPr/>
        </p:nvSpPr>
        <p:spPr bwMode="auto">
          <a:xfrm>
            <a:off x="2393324" y="4381497"/>
            <a:ext cx="295727" cy="32612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9" name="Freeform 26">
            <a:extLst>
              <a:ext uri="{FF2B5EF4-FFF2-40B4-BE49-F238E27FC236}">
                <a16:creationId xmlns:a16="http://schemas.microsoft.com/office/drawing/2014/main" id="{A327CF69-FA67-D54B-3DF3-EC8A81F84FC1}"/>
              </a:ext>
            </a:extLst>
          </p:cNvPr>
          <p:cNvSpPr>
            <a:spLocks/>
          </p:cNvSpPr>
          <p:nvPr/>
        </p:nvSpPr>
        <p:spPr bwMode="auto">
          <a:xfrm>
            <a:off x="2365350" y="1583765"/>
            <a:ext cx="295727" cy="32612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26">
            <a:extLst>
              <a:ext uri="{FF2B5EF4-FFF2-40B4-BE49-F238E27FC236}">
                <a16:creationId xmlns:a16="http://schemas.microsoft.com/office/drawing/2014/main" id="{E120BB89-404E-9C7B-C8DE-7DA5CF4F66F8}"/>
              </a:ext>
            </a:extLst>
          </p:cNvPr>
          <p:cNvSpPr>
            <a:spLocks/>
          </p:cNvSpPr>
          <p:nvPr/>
        </p:nvSpPr>
        <p:spPr bwMode="auto">
          <a:xfrm>
            <a:off x="2623455" y="2956369"/>
            <a:ext cx="295727" cy="32612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1" name="Freeform 26">
            <a:extLst>
              <a:ext uri="{FF2B5EF4-FFF2-40B4-BE49-F238E27FC236}">
                <a16:creationId xmlns:a16="http://schemas.microsoft.com/office/drawing/2014/main" id="{3E675705-4C43-FD95-0F01-95A4C062CEA0}"/>
              </a:ext>
            </a:extLst>
          </p:cNvPr>
          <p:cNvSpPr>
            <a:spLocks/>
          </p:cNvSpPr>
          <p:nvPr/>
        </p:nvSpPr>
        <p:spPr bwMode="auto">
          <a:xfrm>
            <a:off x="3014843" y="5766106"/>
            <a:ext cx="295727" cy="32612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82AA71-3AC0-C766-6975-DCF398C695B6}"/>
              </a:ext>
            </a:extLst>
          </p:cNvPr>
          <p:cNvSpPr/>
          <p:nvPr/>
        </p:nvSpPr>
        <p:spPr>
          <a:xfrm>
            <a:off x="733249" y="1583765"/>
            <a:ext cx="1628880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Genre Prediction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5507CF2-CDE5-1A9F-F473-D278B7AB62D9}"/>
              </a:ext>
            </a:extLst>
          </p:cNvPr>
          <p:cNvSpPr/>
          <p:nvPr/>
        </p:nvSpPr>
        <p:spPr>
          <a:xfrm>
            <a:off x="2934074" y="1533952"/>
            <a:ext cx="9014711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System asks for the overview of a movie as the input from the user and returns the possible genres that a movie could belong to.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5DCEB3D-673C-0082-5FC6-589DCB324F47}"/>
              </a:ext>
            </a:extLst>
          </p:cNvPr>
          <p:cNvSpPr/>
          <p:nvPr/>
        </p:nvSpPr>
        <p:spPr>
          <a:xfrm>
            <a:off x="737180" y="2956369"/>
            <a:ext cx="192389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Revenue Prediction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7F59F5-39E5-43E1-5B90-0DCC08A58607}"/>
              </a:ext>
            </a:extLst>
          </p:cNvPr>
          <p:cNvSpPr/>
          <p:nvPr/>
        </p:nvSpPr>
        <p:spPr>
          <a:xfrm>
            <a:off x="3162707" y="2873568"/>
            <a:ext cx="9014711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System asks for the Budget, Vote count and Genre of a movie as the input from the user and returns the possible Revenue that a movie could generate.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455A171-699C-905C-9C53-833657814339}"/>
              </a:ext>
            </a:extLst>
          </p:cNvPr>
          <p:cNvSpPr/>
          <p:nvPr/>
        </p:nvSpPr>
        <p:spPr>
          <a:xfrm>
            <a:off x="743667" y="4384596"/>
            <a:ext cx="192389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Rating Prediction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45982B-B778-ECC3-515C-80AFA019DC5D}"/>
              </a:ext>
            </a:extLst>
          </p:cNvPr>
          <p:cNvSpPr/>
          <p:nvPr/>
        </p:nvSpPr>
        <p:spPr>
          <a:xfrm>
            <a:off x="764006" y="5781303"/>
            <a:ext cx="2390093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Movie group prediction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FDF5F20-5A4B-F410-F43A-B52A6B66BA30}"/>
              </a:ext>
            </a:extLst>
          </p:cNvPr>
          <p:cNvSpPr/>
          <p:nvPr/>
        </p:nvSpPr>
        <p:spPr>
          <a:xfrm>
            <a:off x="2961336" y="4315142"/>
            <a:ext cx="8776393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System asks for the average votes earned by a movie as the input from the user and returns the possible Rating category that a movie could belong to.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E5C9374-A888-3405-3F31-A7C60A6A8368}"/>
              </a:ext>
            </a:extLst>
          </p:cNvPr>
          <p:cNvSpPr/>
          <p:nvPr/>
        </p:nvSpPr>
        <p:spPr>
          <a:xfrm>
            <a:off x="3609848" y="5689266"/>
            <a:ext cx="812788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System asks for the Revenue, Vote count and popularity of a movie as the input from the user and returns the possible group out of three optimal groups formed, that a movie could belong to. </a:t>
            </a:r>
          </a:p>
        </p:txBody>
      </p:sp>
    </p:spTree>
    <p:extLst>
      <p:ext uri="{BB962C8B-B14F-4D97-AF65-F5344CB8AC3E}">
        <p14:creationId xmlns:p14="http://schemas.microsoft.com/office/powerpoint/2010/main" val="1690216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16A6322-D090-86DA-8629-FA95F1298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734780"/>
              </p:ext>
            </p:extLst>
          </p:nvPr>
        </p:nvGraphicFramePr>
        <p:xfrm>
          <a:off x="0" y="554861"/>
          <a:ext cx="12192000" cy="534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2496079858"/>
                    </a:ext>
                  </a:extLst>
                </a:gridCol>
              </a:tblGrid>
              <a:tr h="534637">
                <a:tc>
                  <a:txBody>
                    <a:bodyPr/>
                    <a:lstStyle/>
                    <a:p>
                      <a:r>
                        <a:rPr lang="en-US" dirty="0"/>
                        <a:t>             Problem                               Algorithms                              Performance                                              Interpretation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8607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AAB58C1-5EE5-F6B8-5AE9-551784DB3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997486"/>
              </p:ext>
            </p:extLst>
          </p:nvPr>
        </p:nvGraphicFramePr>
        <p:xfrm>
          <a:off x="0" y="1089498"/>
          <a:ext cx="2490270" cy="4846599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490270">
                  <a:extLst>
                    <a:ext uri="{9D8B030D-6E8A-4147-A177-3AD203B41FA5}">
                      <a16:colId xmlns:a16="http://schemas.microsoft.com/office/drawing/2014/main" val="928118097"/>
                    </a:ext>
                  </a:extLst>
                </a:gridCol>
              </a:tblGrid>
              <a:tr h="161553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dirty="0"/>
                        <a:t>Classification: Genres</a:t>
                      </a:r>
                    </a:p>
                    <a:p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Target: Genres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Dependent: Overview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890004"/>
                  </a:ext>
                </a:extLst>
              </a:tr>
              <a:tr h="161553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Regression: Revenue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Target: Revenue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Dependent: Budget,    Vote count, Genres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365251"/>
                  </a:ext>
                </a:extLst>
              </a:tr>
              <a:tr h="161553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Classification: Rating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Target: Rating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Dependent: Vote Avg.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92556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C7050F-E8F7-10F0-1AED-297038B72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43509"/>
              </p:ext>
            </p:extLst>
          </p:nvPr>
        </p:nvGraphicFramePr>
        <p:xfrm>
          <a:off x="2490282" y="1072266"/>
          <a:ext cx="2548635" cy="1598421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548635">
                  <a:extLst>
                    <a:ext uri="{9D8B030D-6E8A-4147-A177-3AD203B41FA5}">
                      <a16:colId xmlns:a16="http://schemas.microsoft.com/office/drawing/2014/main" val="621742286"/>
                    </a:ext>
                  </a:extLst>
                </a:gridCol>
              </a:tblGrid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OneVsRest Classifier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Base: Logistic Regressor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67044"/>
                  </a:ext>
                </a:extLst>
              </a:tr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OneVsRest Classifier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Base: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46140"/>
                  </a:ext>
                </a:extLst>
              </a:tr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OneVsRest Classifier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Base: SGD Classifier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6886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8D5713E-17A5-5B14-8B25-9051BAA1E0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90168"/>
              </p:ext>
            </p:extLst>
          </p:nvPr>
        </p:nvGraphicFramePr>
        <p:xfrm>
          <a:off x="5038918" y="2704282"/>
          <a:ext cx="3030148" cy="1563957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3030148">
                  <a:extLst>
                    <a:ext uri="{9D8B030D-6E8A-4147-A177-3AD203B41FA5}">
                      <a16:colId xmlns:a16="http://schemas.microsoft.com/office/drawing/2014/main" val="1222076540"/>
                    </a:ext>
                  </a:extLst>
                </a:gridCol>
              </a:tblGrid>
              <a:tr h="5213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R2 = 68.11 %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MSE = 32.05 %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47975"/>
                  </a:ext>
                </a:extLst>
              </a:tr>
              <a:tr h="5213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72.45 %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MSE = 38.34 %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81635"/>
                  </a:ext>
                </a:extLst>
              </a:tr>
              <a:tr h="52131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CV score = 69.35 %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oob score = 70.52 %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8160"/>
                  </a:ext>
                </a:extLst>
              </a:tr>
            </a:tbl>
          </a:graphicData>
        </a:graphic>
      </p:graphicFrame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A34B50-76D1-AC2D-773B-7956C9206EC2}"/>
              </a:ext>
            </a:extLst>
          </p:cNvPr>
          <p:cNvCxnSpPr>
            <a:cxnSpLocks/>
          </p:cNvCxnSpPr>
          <p:nvPr/>
        </p:nvCxnSpPr>
        <p:spPr>
          <a:xfrm flipV="1">
            <a:off x="2490270" y="554861"/>
            <a:ext cx="0" cy="534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7526CA-7CF6-BC2E-7CFB-418C4A2F5003}"/>
              </a:ext>
            </a:extLst>
          </p:cNvPr>
          <p:cNvCxnSpPr/>
          <p:nvPr/>
        </p:nvCxnSpPr>
        <p:spPr>
          <a:xfrm>
            <a:off x="5038928" y="13479"/>
            <a:ext cx="0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9DD73D1-7296-B213-0B9D-370FA37491CA}"/>
              </a:ext>
            </a:extLst>
          </p:cNvPr>
          <p:cNvCxnSpPr>
            <a:cxnSpLocks/>
          </p:cNvCxnSpPr>
          <p:nvPr/>
        </p:nvCxnSpPr>
        <p:spPr>
          <a:xfrm>
            <a:off x="8015591" y="13479"/>
            <a:ext cx="35667" cy="68445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D9970E-8F80-E394-0712-8B50C73634A4}"/>
              </a:ext>
            </a:extLst>
          </p:cNvPr>
          <p:cNvSpPr txBox="1"/>
          <p:nvPr/>
        </p:nvSpPr>
        <p:spPr>
          <a:xfrm>
            <a:off x="352921" y="52092"/>
            <a:ext cx="6018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Century" panose="02040604050505020304" pitchFamily="18" charset="0"/>
              </a:rPr>
              <a:t>  Algorithms and Comparisons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9B23AC1-1876-EB63-3380-58ED8B763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507777"/>
              </p:ext>
            </p:extLst>
          </p:nvPr>
        </p:nvGraphicFramePr>
        <p:xfrm>
          <a:off x="2487038" y="2694558"/>
          <a:ext cx="2548635" cy="1598421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548635">
                  <a:extLst>
                    <a:ext uri="{9D8B030D-6E8A-4147-A177-3AD203B41FA5}">
                      <a16:colId xmlns:a16="http://schemas.microsoft.com/office/drawing/2014/main" val="621742286"/>
                    </a:ext>
                  </a:extLst>
                </a:gridCol>
              </a:tblGrid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Linear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67044"/>
                  </a:ext>
                </a:extLst>
              </a:tr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Decision Tree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46140"/>
                  </a:ext>
                </a:extLst>
              </a:tr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Bagging: Random Forest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68862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CEA0F7BE-1F3C-3B4C-7BB4-3699B6E2E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935236"/>
              </p:ext>
            </p:extLst>
          </p:nvPr>
        </p:nvGraphicFramePr>
        <p:xfrm>
          <a:off x="2487038" y="4328805"/>
          <a:ext cx="2548635" cy="1598421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548635">
                  <a:extLst>
                    <a:ext uri="{9D8B030D-6E8A-4147-A177-3AD203B41FA5}">
                      <a16:colId xmlns:a16="http://schemas.microsoft.com/office/drawing/2014/main" val="621742286"/>
                    </a:ext>
                  </a:extLst>
                </a:gridCol>
              </a:tblGrid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Logistic Regressor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267044"/>
                  </a:ext>
                </a:extLst>
              </a:tr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Support Vector Classifier (SVC)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046140"/>
                  </a:ext>
                </a:extLst>
              </a:tr>
              <a:tr h="532807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Random Forest Classifier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368862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A50A7A87-C48F-CC82-D83C-DE6E0EC58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760774"/>
              </p:ext>
            </p:extLst>
          </p:nvPr>
        </p:nvGraphicFramePr>
        <p:xfrm>
          <a:off x="5056750" y="1081989"/>
          <a:ext cx="2973425" cy="1581189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2973425">
                  <a:extLst>
                    <a:ext uri="{9D8B030D-6E8A-4147-A177-3AD203B41FA5}">
                      <a16:colId xmlns:a16="http://schemas.microsoft.com/office/drawing/2014/main" val="1222076540"/>
                    </a:ext>
                  </a:extLst>
                </a:gridCol>
              </a:tblGrid>
              <a:tr h="52706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11.65 %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F1 score = 34.84 %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47975"/>
                  </a:ext>
                </a:extLst>
              </a:tr>
              <a:tr h="52706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55.54 %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F1 score = 42.72 %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81635"/>
                  </a:ext>
                </a:extLst>
              </a:tr>
              <a:tr h="527063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88.30 %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F1 score = 52.19 %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8160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52AB9D8-99CA-3864-8582-F0291BE13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3077"/>
              </p:ext>
            </p:extLst>
          </p:nvPr>
        </p:nvGraphicFramePr>
        <p:xfrm>
          <a:off x="5047827" y="4311418"/>
          <a:ext cx="3012341" cy="1634403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3012341">
                  <a:extLst>
                    <a:ext uri="{9D8B030D-6E8A-4147-A177-3AD203B41FA5}">
                      <a16:colId xmlns:a16="http://schemas.microsoft.com/office/drawing/2014/main" val="1222076540"/>
                    </a:ext>
                  </a:extLst>
                </a:gridCol>
              </a:tblGrid>
              <a:tr h="5448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99.18 %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F1 score = 98.49 %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147975"/>
                  </a:ext>
                </a:extLst>
              </a:tr>
              <a:tr h="5448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99.59 %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F1 score = 99.73 %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381635"/>
                  </a:ext>
                </a:extLst>
              </a:tr>
              <a:tr h="544801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R2 = 99.99 %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dirty="0"/>
                        <a:t>F1 score = 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528160"/>
                  </a:ext>
                </a:extLst>
              </a:tr>
            </a:tbl>
          </a:graphicData>
        </a:graphic>
      </p:graphicFrame>
      <p:pic>
        <p:nvPicPr>
          <p:cNvPr id="38" name="Picture 37" descr="A screenshot of a computer&#10;&#10;Description automatically generated">
            <a:extLst>
              <a:ext uri="{FF2B5EF4-FFF2-40B4-BE49-F238E27FC236}">
                <a16:creationId xmlns:a16="http://schemas.microsoft.com/office/drawing/2014/main" id="{2F91216B-03C5-65E3-4946-9F3495F780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25410" r="15928" b="61735"/>
          <a:stretch/>
        </p:blipFill>
        <p:spPr>
          <a:xfrm>
            <a:off x="352921" y="6451600"/>
            <a:ext cx="1291053" cy="39632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A2A286A-3061-34F5-EE0A-244E905A5D14}"/>
              </a:ext>
            </a:extLst>
          </p:cNvPr>
          <p:cNvSpPr txBox="1"/>
          <p:nvPr/>
        </p:nvSpPr>
        <p:spPr>
          <a:xfrm>
            <a:off x="593387" y="6118473"/>
            <a:ext cx="823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</a:rPr>
              <a:t>Encoders used: Label Encoder, Tfidf Vectorizer, Multilabel Binarizer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A3B9494-D279-76C6-F62E-A57B95D75828}"/>
              </a:ext>
            </a:extLst>
          </p:cNvPr>
          <p:cNvCxnSpPr>
            <a:cxnSpLocks/>
          </p:cNvCxnSpPr>
          <p:nvPr/>
        </p:nvCxnSpPr>
        <p:spPr>
          <a:xfrm flipV="1">
            <a:off x="0" y="2663178"/>
            <a:ext cx="12192000" cy="411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ED753DA-CE85-10C9-3DDD-BEEDD4D117B1}"/>
              </a:ext>
            </a:extLst>
          </p:cNvPr>
          <p:cNvCxnSpPr>
            <a:cxnSpLocks/>
          </p:cNvCxnSpPr>
          <p:nvPr/>
        </p:nvCxnSpPr>
        <p:spPr>
          <a:xfrm flipV="1">
            <a:off x="0" y="4279593"/>
            <a:ext cx="12192000" cy="28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3463479-446B-7CA1-AD89-A00D43FD5E0E}"/>
              </a:ext>
            </a:extLst>
          </p:cNvPr>
          <p:cNvSpPr txBox="1"/>
          <p:nvPr/>
        </p:nvSpPr>
        <p:spPr>
          <a:xfrm>
            <a:off x="7029845" y="2229600"/>
            <a:ext cx="15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(Final)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B06A78-B240-D547-C85F-5F4A8ADC87C1}"/>
              </a:ext>
            </a:extLst>
          </p:cNvPr>
          <p:cNvSpPr txBox="1"/>
          <p:nvPr/>
        </p:nvSpPr>
        <p:spPr>
          <a:xfrm>
            <a:off x="7029845" y="3823935"/>
            <a:ext cx="15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(Final)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AF2C60-4C08-1038-632D-845F7D3A2747}"/>
              </a:ext>
            </a:extLst>
          </p:cNvPr>
          <p:cNvSpPr txBox="1"/>
          <p:nvPr/>
        </p:nvSpPr>
        <p:spPr>
          <a:xfrm>
            <a:off x="7029845" y="4385238"/>
            <a:ext cx="156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(Final)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AE9E46E7-CA5F-76DE-6788-06B4A3CD63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90788"/>
              </p:ext>
            </p:extLst>
          </p:nvPr>
        </p:nvGraphicFramePr>
        <p:xfrm>
          <a:off x="8047996" y="1070635"/>
          <a:ext cx="4144005" cy="16000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44005">
                  <a:extLst>
                    <a:ext uri="{9D8B030D-6E8A-4147-A177-3AD203B41FA5}">
                      <a16:colId xmlns:a16="http://schemas.microsoft.com/office/drawing/2014/main" val="2784999133"/>
                    </a:ext>
                  </a:extLst>
                </a:gridCol>
              </a:tblGrid>
              <a:tr h="160005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Base models leading to underfitting of data.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Ensemble technique using SGD Classifier gave a relatively better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46284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77AEFB1D-675C-B6B8-1E95-E76F50B48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499255"/>
              </p:ext>
            </p:extLst>
          </p:nvPr>
        </p:nvGraphicFramePr>
        <p:xfrm>
          <a:off x="8046364" y="2672477"/>
          <a:ext cx="4144005" cy="16000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44005">
                  <a:extLst>
                    <a:ext uri="{9D8B030D-6E8A-4147-A177-3AD203B41FA5}">
                      <a16:colId xmlns:a16="http://schemas.microsoft.com/office/drawing/2014/main" val="2784999133"/>
                    </a:ext>
                  </a:extLst>
                </a:gridCol>
              </a:tblGrid>
              <a:tr h="160005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Base models leading to overfitting of data.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Ensemble technique using Random Forest gave a better performance.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46284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4410B43D-F9A3-0859-E1C0-2813D66F3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237014"/>
              </p:ext>
            </p:extLst>
          </p:nvPr>
        </p:nvGraphicFramePr>
        <p:xfrm>
          <a:off x="8044733" y="4277487"/>
          <a:ext cx="4144005" cy="172592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44005">
                  <a:extLst>
                    <a:ext uri="{9D8B030D-6E8A-4147-A177-3AD203B41FA5}">
                      <a16:colId xmlns:a16="http://schemas.microsoft.com/office/drawing/2014/main" val="2784999133"/>
                    </a:ext>
                  </a:extLst>
                </a:gridCol>
              </a:tblGrid>
              <a:tr h="1725926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1400" dirty="0">
                          <a:latin typeface="Century Gothic" panose="020B0502020202020204" pitchFamily="34" charset="0"/>
                        </a:rPr>
                        <a:t>Base model giving a good performance hence finalizing for computational proficiency.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84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12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>
            <a:extLst>
              <a:ext uri="{FF2B5EF4-FFF2-40B4-BE49-F238E27FC236}">
                <a16:creationId xmlns:a16="http://schemas.microsoft.com/office/drawing/2014/main" id="{3C45F93E-5E88-DF4B-8FA0-4A9D67830A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18434"/>
          <a:stretch/>
        </p:blipFill>
        <p:spPr>
          <a:xfrm>
            <a:off x="0" y="1733550"/>
            <a:ext cx="3860114" cy="4152900"/>
          </a:xfrm>
          <a:custGeom>
            <a:avLst/>
            <a:gdLst>
              <a:gd name="connsiteX0" fmla="*/ 0 w 3860114"/>
              <a:gd name="connsiteY0" fmla="*/ 0 h 4152900"/>
              <a:gd name="connsiteX1" fmla="*/ 3529412 w 3860114"/>
              <a:gd name="connsiteY1" fmla="*/ 0 h 4152900"/>
              <a:gd name="connsiteX2" fmla="*/ 3860114 w 3860114"/>
              <a:gd name="connsiteY2" fmla="*/ 316243 h 4152900"/>
              <a:gd name="connsiteX3" fmla="*/ 3860114 w 3860114"/>
              <a:gd name="connsiteY3" fmla="*/ 3836657 h 4152900"/>
              <a:gd name="connsiteX4" fmla="*/ 3529412 w 3860114"/>
              <a:gd name="connsiteY4" fmla="*/ 4152900 h 4152900"/>
              <a:gd name="connsiteX5" fmla="*/ 0 w 3860114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114" h="4152900">
                <a:moveTo>
                  <a:pt x="0" y="0"/>
                </a:moveTo>
                <a:lnTo>
                  <a:pt x="3529412" y="0"/>
                </a:lnTo>
                <a:cubicBezTo>
                  <a:pt x="3712054" y="0"/>
                  <a:pt x="3860114" y="141587"/>
                  <a:pt x="3860114" y="316243"/>
                </a:cubicBezTo>
                <a:lnTo>
                  <a:pt x="3860114" y="3836657"/>
                </a:lnTo>
                <a:cubicBezTo>
                  <a:pt x="3860114" y="4011313"/>
                  <a:pt x="3712054" y="4152900"/>
                  <a:pt x="3529412" y="4152900"/>
                </a:cubicBezTo>
                <a:lnTo>
                  <a:pt x="0" y="4152900"/>
                </a:lnTo>
                <a:close/>
              </a:path>
            </a:pathLst>
          </a:custGeom>
        </p:spPr>
      </p:pic>
      <p:sp>
        <p:nvSpPr>
          <p:cNvPr id="144" name="Freeform 143">
            <a:extLst>
              <a:ext uri="{FF2B5EF4-FFF2-40B4-BE49-F238E27FC236}">
                <a16:creationId xmlns:a16="http://schemas.microsoft.com/office/drawing/2014/main" id="{AC7AAE83-A535-874B-8657-BFB366EEA425}"/>
              </a:ext>
            </a:extLst>
          </p:cNvPr>
          <p:cNvSpPr/>
          <p:nvPr/>
        </p:nvSpPr>
        <p:spPr>
          <a:xfrm>
            <a:off x="0" y="1733550"/>
            <a:ext cx="3860114" cy="4152900"/>
          </a:xfrm>
          <a:custGeom>
            <a:avLst/>
            <a:gdLst>
              <a:gd name="connsiteX0" fmla="*/ 0 w 3860114"/>
              <a:gd name="connsiteY0" fmla="*/ 0 h 4152900"/>
              <a:gd name="connsiteX1" fmla="*/ 3529412 w 3860114"/>
              <a:gd name="connsiteY1" fmla="*/ 0 h 4152900"/>
              <a:gd name="connsiteX2" fmla="*/ 3860114 w 3860114"/>
              <a:gd name="connsiteY2" fmla="*/ 316243 h 4152900"/>
              <a:gd name="connsiteX3" fmla="*/ 3860114 w 3860114"/>
              <a:gd name="connsiteY3" fmla="*/ 3836657 h 4152900"/>
              <a:gd name="connsiteX4" fmla="*/ 3529412 w 3860114"/>
              <a:gd name="connsiteY4" fmla="*/ 4152900 h 4152900"/>
              <a:gd name="connsiteX5" fmla="*/ 0 w 3860114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60114" h="4152900">
                <a:moveTo>
                  <a:pt x="0" y="0"/>
                </a:moveTo>
                <a:lnTo>
                  <a:pt x="3529412" y="0"/>
                </a:lnTo>
                <a:cubicBezTo>
                  <a:pt x="3712054" y="0"/>
                  <a:pt x="3860114" y="141587"/>
                  <a:pt x="3860114" y="316243"/>
                </a:cubicBezTo>
                <a:lnTo>
                  <a:pt x="3860114" y="3836657"/>
                </a:lnTo>
                <a:cubicBezTo>
                  <a:pt x="3860114" y="4011313"/>
                  <a:pt x="3712054" y="4152900"/>
                  <a:pt x="3529412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13F198-C41A-5443-9494-244844FD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3BA1545-6540-7141-9892-84A7DD01E3DE}"/>
              </a:ext>
            </a:extLst>
          </p:cNvPr>
          <p:cNvGrpSpPr/>
          <p:nvPr/>
        </p:nvGrpSpPr>
        <p:grpSpPr>
          <a:xfrm>
            <a:off x="4369509" y="1733550"/>
            <a:ext cx="3452982" cy="889000"/>
            <a:chOff x="4202633" y="1877895"/>
            <a:chExt cx="3452982" cy="889000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C2C36747-EA9B-C140-A5AB-8484FD59BA13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62A84F9-18D2-D549-B0A2-21B83459B01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16659AD-1AFA-F146-9023-6A2357E42348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 26">
                <a:extLst>
                  <a:ext uri="{FF2B5EF4-FFF2-40B4-BE49-F238E27FC236}">
                    <a16:creationId xmlns:a16="http://schemas.microsoft.com/office/drawing/2014/main" id="{FEB1C763-1D9C-684F-BCF6-FD1449C2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0B93C6-97B9-5947-AA79-76D707C6577E}"/>
                </a:ext>
              </a:extLst>
            </p:cNvPr>
            <p:cNvSpPr/>
            <p:nvPr/>
          </p:nvSpPr>
          <p:spPr>
            <a:xfrm>
              <a:off x="4745000" y="2106951"/>
              <a:ext cx="2637599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Most popular genre:</a:t>
              </a:r>
            </a:p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Drama, Action, Comedy &amp; Thriller.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195824-7F6D-1442-B2D0-821877DCA3CE}"/>
              </a:ext>
            </a:extLst>
          </p:cNvPr>
          <p:cNvGrpSpPr/>
          <p:nvPr/>
        </p:nvGrpSpPr>
        <p:grpSpPr>
          <a:xfrm>
            <a:off x="4369509" y="2821517"/>
            <a:ext cx="3452982" cy="889000"/>
            <a:chOff x="4202633" y="1877895"/>
            <a:chExt cx="3452982" cy="889000"/>
          </a:xfrm>
        </p:grpSpPr>
        <p:sp>
          <p:nvSpPr>
            <p:cNvPr id="102" name="Rounded Rectangle 101">
              <a:extLst>
                <a:ext uri="{FF2B5EF4-FFF2-40B4-BE49-F238E27FC236}">
                  <a16:creationId xmlns:a16="http://schemas.microsoft.com/office/drawing/2014/main" id="{4A2BACF9-62BD-7444-97C7-9261861E98C0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07870473-D443-DE4F-BE74-9346E734E6B5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6F95BFDF-7845-E842-B6DF-250A8E0F13F2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Freeform 26">
                <a:extLst>
                  <a:ext uri="{FF2B5EF4-FFF2-40B4-BE49-F238E27FC236}">
                    <a16:creationId xmlns:a16="http://schemas.microsoft.com/office/drawing/2014/main" id="{7047908A-5E8C-CB46-AB5E-89247B289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DE61BB42-5327-184E-BAB6-801FD72966D7}"/>
                </a:ext>
              </a:extLst>
            </p:cNvPr>
            <p:cNvSpPr/>
            <p:nvPr/>
          </p:nvSpPr>
          <p:spPr>
            <a:xfrm>
              <a:off x="4744999" y="2100837"/>
              <a:ext cx="2637599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Most released genre:</a:t>
              </a:r>
            </a:p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Drama, Comedy, Thriller &amp; Action.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72A667-0F9B-154E-95BC-042E7DDF229A}"/>
              </a:ext>
            </a:extLst>
          </p:cNvPr>
          <p:cNvGrpSpPr/>
          <p:nvPr/>
        </p:nvGrpSpPr>
        <p:grpSpPr>
          <a:xfrm>
            <a:off x="4369509" y="3909484"/>
            <a:ext cx="3452982" cy="889000"/>
            <a:chOff x="4202633" y="1877895"/>
            <a:chExt cx="3452982" cy="889000"/>
          </a:xfrm>
        </p:grpSpPr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9C63FE99-D765-E741-853D-8F1EAFEE6384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ABB0E678-6917-2D47-B872-CA77A97CFE9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A2FD13DB-9E75-5A49-B5AE-980227C9FDBC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723B5622-A7D2-6D42-BCB7-DEBBA220E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1DCB13A-DBD9-F241-AB7A-E54FA405FC01}"/>
                </a:ext>
              </a:extLst>
            </p:cNvPr>
            <p:cNvSpPr/>
            <p:nvPr/>
          </p:nvSpPr>
          <p:spPr>
            <a:xfrm>
              <a:off x="4744999" y="2072297"/>
              <a:ext cx="2690289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Maximum number of movies were released in the year of 2014.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3BBF54E-5037-BD43-9DEC-02EDA6C18CF3}"/>
              </a:ext>
            </a:extLst>
          </p:cNvPr>
          <p:cNvGrpSpPr/>
          <p:nvPr/>
        </p:nvGrpSpPr>
        <p:grpSpPr>
          <a:xfrm>
            <a:off x="4369509" y="4997450"/>
            <a:ext cx="3452982" cy="889000"/>
            <a:chOff x="4202633" y="1877895"/>
            <a:chExt cx="3452982" cy="889000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76035C97-F812-9240-AA81-65C53609C9B4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3B583AAE-B786-6B4C-98A4-E0404292910C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97DC5548-DFA9-A348-B154-C00EC7B6470C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6A75EE35-79CD-7D4C-B727-22D2329FA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278C6902-93EC-7A45-9AAB-ABA59F55BE23}"/>
                </a:ext>
              </a:extLst>
            </p:cNvPr>
            <p:cNvSpPr/>
            <p:nvPr/>
          </p:nvSpPr>
          <p:spPr>
            <a:xfrm>
              <a:off x="4744999" y="1999229"/>
              <a:ext cx="2464235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Most profitable movies:</a:t>
              </a:r>
            </a:p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‘Avatar’, ‘Titanic’ &amp; ‘Jurassic World’.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9272D31-448D-1C4B-B5F7-2BCC705F869D}"/>
              </a:ext>
            </a:extLst>
          </p:cNvPr>
          <p:cNvGrpSpPr/>
          <p:nvPr/>
        </p:nvGrpSpPr>
        <p:grpSpPr>
          <a:xfrm>
            <a:off x="8151096" y="1733550"/>
            <a:ext cx="3452982" cy="889000"/>
            <a:chOff x="4202633" y="1877895"/>
            <a:chExt cx="3452982" cy="889000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72677B58-8291-894B-9CD6-3D5B5D2DCB1A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E1133F85-20C9-BF47-96B0-25AF97E887EB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06B080B-4E25-DF4C-BD51-DB3CB29CE981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Freeform 26">
                <a:extLst>
                  <a:ext uri="{FF2B5EF4-FFF2-40B4-BE49-F238E27FC236}">
                    <a16:creationId xmlns:a16="http://schemas.microsoft.com/office/drawing/2014/main" id="{637780C1-18DE-674E-9B98-1714A9DA2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F62E19B-EAB8-FD45-AA04-8BCB959666A4}"/>
                </a:ext>
              </a:extLst>
            </p:cNvPr>
            <p:cNvSpPr/>
            <p:nvPr/>
          </p:nvSpPr>
          <p:spPr>
            <a:xfrm>
              <a:off x="4745000" y="1999230"/>
              <a:ext cx="2764839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Movies with shorter duration</a:t>
              </a:r>
            </a:p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(100 – 160 min) are more popular than movies of longer duration.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473D06C-206C-CD4F-B324-942043E9E097}"/>
              </a:ext>
            </a:extLst>
          </p:cNvPr>
          <p:cNvGrpSpPr/>
          <p:nvPr/>
        </p:nvGrpSpPr>
        <p:grpSpPr>
          <a:xfrm>
            <a:off x="8151096" y="2821517"/>
            <a:ext cx="3452982" cy="889000"/>
            <a:chOff x="4202633" y="1877895"/>
            <a:chExt cx="3452982" cy="889000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88939BA9-BD28-C445-B589-1D8010079C07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D918CFF-0A73-C14A-A286-A3A9BDE0ED43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C461FA4A-8C9B-EE44-9A0B-8473516A93FA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Freeform 26">
                <a:extLst>
                  <a:ext uri="{FF2B5EF4-FFF2-40B4-BE49-F238E27FC236}">
                    <a16:creationId xmlns:a16="http://schemas.microsoft.com/office/drawing/2014/main" id="{86B07A13-8CDC-544F-8E06-CCDE5C235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8434E7F-A847-3148-8ADB-A313A8306D43}"/>
                </a:ext>
              </a:extLst>
            </p:cNvPr>
            <p:cNvSpPr/>
            <p:nvPr/>
          </p:nvSpPr>
          <p:spPr>
            <a:xfrm>
              <a:off x="4754056" y="2093681"/>
              <a:ext cx="246423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Average Runtime of movies is decreasing year by year.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A43B289-89C2-DD40-A288-7D48A7B909B3}"/>
              </a:ext>
            </a:extLst>
          </p:cNvPr>
          <p:cNvGrpSpPr/>
          <p:nvPr/>
        </p:nvGrpSpPr>
        <p:grpSpPr>
          <a:xfrm>
            <a:off x="8151096" y="3909484"/>
            <a:ext cx="3452982" cy="889000"/>
            <a:chOff x="4202633" y="1877895"/>
            <a:chExt cx="3452982" cy="889000"/>
          </a:xfrm>
        </p:grpSpPr>
        <p:sp>
          <p:nvSpPr>
            <p:cNvPr id="132" name="Rounded Rectangle 131">
              <a:extLst>
                <a:ext uri="{FF2B5EF4-FFF2-40B4-BE49-F238E27FC236}">
                  <a16:creationId xmlns:a16="http://schemas.microsoft.com/office/drawing/2014/main" id="{6BEDBF89-B905-8C46-8463-19042FC9D1F3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6189C26C-8BEC-6847-866B-CCE55EBE7282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E74165CA-2CDC-C84B-B757-F17D3D6BC3A2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Freeform 26">
                <a:extLst>
                  <a:ext uri="{FF2B5EF4-FFF2-40B4-BE49-F238E27FC236}">
                    <a16:creationId xmlns:a16="http://schemas.microsoft.com/office/drawing/2014/main" id="{57BDF903-7EFB-EF4C-8E29-CC2370566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4F67042-8ADB-5549-A019-95B7BA2E63F8}"/>
                </a:ext>
              </a:extLst>
            </p:cNvPr>
            <p:cNvSpPr/>
            <p:nvPr/>
          </p:nvSpPr>
          <p:spPr>
            <a:xfrm>
              <a:off x="4732021" y="2106951"/>
              <a:ext cx="2755784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Most profitable months:</a:t>
              </a:r>
            </a:p>
            <a:p>
              <a:r>
                <a:rPr lang="en-ID" sz="14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May, June, November &amp; December.</a:t>
              </a:r>
              <a:endPara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D773421-6575-264D-BF8B-F8F59D0F9FB4}"/>
              </a:ext>
            </a:extLst>
          </p:cNvPr>
          <p:cNvGrpSpPr/>
          <p:nvPr/>
        </p:nvGrpSpPr>
        <p:grpSpPr>
          <a:xfrm>
            <a:off x="8151096" y="4997450"/>
            <a:ext cx="3507504" cy="889000"/>
            <a:chOff x="4202633" y="1877895"/>
            <a:chExt cx="3507504" cy="889000"/>
          </a:xfrm>
        </p:grpSpPr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CD084EDD-12FE-CE47-9BAE-32D335DC0BEC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E850937-4A3A-5343-9276-18DD54DD7E9F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D74EF0D9-82DD-6D4D-A2F5-C2181D72A8D9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4EA1607B-D757-5543-AB82-451EE581DF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ACBDF57-7AC4-7847-BD6E-8BF3CEFC3D53}"/>
                </a:ext>
              </a:extLst>
            </p:cNvPr>
            <p:cNvSpPr/>
            <p:nvPr/>
          </p:nvSpPr>
          <p:spPr>
            <a:xfrm>
              <a:off x="4689956" y="2045395"/>
              <a:ext cx="3020181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Production companies with highest profit:</a:t>
              </a:r>
            </a:p>
            <a:p>
              <a:r>
                <a:rPr lang="en-ID" sz="1200" dirty="0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Paramount Pictures, Walt Disney Pictures, Universal pictures &amp; Columbia Pictures.</a:t>
              </a:r>
              <a:endPara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5C272DE-F3C4-D882-2E7C-83E9DA25A3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25410" r="15928" b="61735"/>
          <a:stretch/>
        </p:blipFill>
        <p:spPr>
          <a:xfrm>
            <a:off x="352921" y="6451600"/>
            <a:ext cx="1291053" cy="3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547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FF997-22A6-8246-A5D5-F700E5CB5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Business Implications &amp; Improvement Strategy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B14D484F-C334-7C4B-8E00-D69BBF22FA32}"/>
              </a:ext>
            </a:extLst>
          </p:cNvPr>
          <p:cNvSpPr/>
          <p:nvPr/>
        </p:nvSpPr>
        <p:spPr>
          <a:xfrm>
            <a:off x="0" y="1733550"/>
            <a:ext cx="6096000" cy="4152900"/>
          </a:xfrm>
          <a:custGeom>
            <a:avLst/>
            <a:gdLst>
              <a:gd name="connsiteX0" fmla="*/ 0 w 6096000"/>
              <a:gd name="connsiteY0" fmla="*/ 0 h 4152900"/>
              <a:gd name="connsiteX1" fmla="*/ 5779757 w 6096000"/>
              <a:gd name="connsiteY1" fmla="*/ 0 h 4152900"/>
              <a:gd name="connsiteX2" fmla="*/ 6096000 w 6096000"/>
              <a:gd name="connsiteY2" fmla="*/ 316243 h 4152900"/>
              <a:gd name="connsiteX3" fmla="*/ 6096000 w 6096000"/>
              <a:gd name="connsiteY3" fmla="*/ 3836657 h 4152900"/>
              <a:gd name="connsiteX4" fmla="*/ 5779757 w 6096000"/>
              <a:gd name="connsiteY4" fmla="*/ 4152900 h 4152900"/>
              <a:gd name="connsiteX5" fmla="*/ 0 w 6096000"/>
              <a:gd name="connsiteY5" fmla="*/ 415290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4152900">
                <a:moveTo>
                  <a:pt x="0" y="0"/>
                </a:moveTo>
                <a:lnTo>
                  <a:pt x="5779757" y="0"/>
                </a:lnTo>
                <a:cubicBezTo>
                  <a:pt x="5954413" y="0"/>
                  <a:pt x="6096000" y="141587"/>
                  <a:pt x="6096000" y="316243"/>
                </a:cubicBezTo>
                <a:lnTo>
                  <a:pt x="6096000" y="3836657"/>
                </a:lnTo>
                <a:cubicBezTo>
                  <a:pt x="6096000" y="4011313"/>
                  <a:pt x="5954413" y="4152900"/>
                  <a:pt x="5779757" y="4152900"/>
                </a:cubicBezTo>
                <a:lnTo>
                  <a:pt x="0" y="415290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EF472CC-A4F1-E140-92F1-B1BA16E24A4C}"/>
              </a:ext>
            </a:extLst>
          </p:cNvPr>
          <p:cNvSpPr/>
          <p:nvPr/>
        </p:nvSpPr>
        <p:spPr>
          <a:xfrm>
            <a:off x="533400" y="2052735"/>
            <a:ext cx="5562600" cy="802432"/>
          </a:xfrm>
          <a:custGeom>
            <a:avLst/>
            <a:gdLst>
              <a:gd name="connsiteX0" fmla="*/ 133741 w 5562600"/>
              <a:gd name="connsiteY0" fmla="*/ 0 h 802432"/>
              <a:gd name="connsiteX1" fmla="*/ 5562600 w 5562600"/>
              <a:gd name="connsiteY1" fmla="*/ 0 h 802432"/>
              <a:gd name="connsiteX2" fmla="*/ 5562600 w 5562600"/>
              <a:gd name="connsiteY2" fmla="*/ 802432 h 802432"/>
              <a:gd name="connsiteX3" fmla="*/ 133741 w 5562600"/>
              <a:gd name="connsiteY3" fmla="*/ 802432 h 802432"/>
              <a:gd name="connsiteX4" fmla="*/ 0 w 5562600"/>
              <a:gd name="connsiteY4" fmla="*/ 668691 h 802432"/>
              <a:gd name="connsiteX5" fmla="*/ 0 w 5562600"/>
              <a:gd name="connsiteY5" fmla="*/ 133741 h 802432"/>
              <a:gd name="connsiteX6" fmla="*/ 133741 w 5562600"/>
              <a:gd name="connsiteY6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0" h="802432">
                <a:moveTo>
                  <a:pt x="133741" y="0"/>
                </a:moveTo>
                <a:lnTo>
                  <a:pt x="5562600" y="0"/>
                </a:lnTo>
                <a:lnTo>
                  <a:pt x="5562600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9398179-0327-2C44-AE8F-0C8E76B31CB2}"/>
              </a:ext>
            </a:extLst>
          </p:cNvPr>
          <p:cNvSpPr/>
          <p:nvPr/>
        </p:nvSpPr>
        <p:spPr>
          <a:xfrm>
            <a:off x="6394939" y="2052735"/>
            <a:ext cx="5797061" cy="802432"/>
          </a:xfrm>
          <a:custGeom>
            <a:avLst/>
            <a:gdLst>
              <a:gd name="connsiteX0" fmla="*/ 133741 w 5797061"/>
              <a:gd name="connsiteY0" fmla="*/ 0 h 802432"/>
              <a:gd name="connsiteX1" fmla="*/ 368202 w 5797061"/>
              <a:gd name="connsiteY1" fmla="*/ 0 h 802432"/>
              <a:gd name="connsiteX2" fmla="*/ 5562600 w 5797061"/>
              <a:gd name="connsiteY2" fmla="*/ 0 h 802432"/>
              <a:gd name="connsiteX3" fmla="*/ 5797061 w 5797061"/>
              <a:gd name="connsiteY3" fmla="*/ 0 h 802432"/>
              <a:gd name="connsiteX4" fmla="*/ 5797061 w 5797061"/>
              <a:gd name="connsiteY4" fmla="*/ 802432 h 802432"/>
              <a:gd name="connsiteX5" fmla="*/ 5562600 w 5797061"/>
              <a:gd name="connsiteY5" fmla="*/ 802432 h 802432"/>
              <a:gd name="connsiteX6" fmla="*/ 368202 w 5797061"/>
              <a:gd name="connsiteY6" fmla="*/ 802432 h 802432"/>
              <a:gd name="connsiteX7" fmla="*/ 133741 w 5797061"/>
              <a:gd name="connsiteY7" fmla="*/ 802432 h 802432"/>
              <a:gd name="connsiteX8" fmla="*/ 0 w 5797061"/>
              <a:gd name="connsiteY8" fmla="*/ 668691 h 802432"/>
              <a:gd name="connsiteX9" fmla="*/ 0 w 5797061"/>
              <a:gd name="connsiteY9" fmla="*/ 133741 h 802432"/>
              <a:gd name="connsiteX10" fmla="*/ 133741 w 5797061"/>
              <a:gd name="connsiteY10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7061" h="802432">
                <a:moveTo>
                  <a:pt x="133741" y="0"/>
                </a:moveTo>
                <a:lnTo>
                  <a:pt x="368202" y="0"/>
                </a:lnTo>
                <a:lnTo>
                  <a:pt x="5562600" y="0"/>
                </a:lnTo>
                <a:lnTo>
                  <a:pt x="5797061" y="0"/>
                </a:lnTo>
                <a:lnTo>
                  <a:pt x="5797061" y="802432"/>
                </a:lnTo>
                <a:lnTo>
                  <a:pt x="5562600" y="802432"/>
                </a:lnTo>
                <a:lnTo>
                  <a:pt x="368202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1CA17-EBF3-0F46-8871-FC8A0C005483}"/>
              </a:ext>
            </a:extLst>
          </p:cNvPr>
          <p:cNvSpPr/>
          <p:nvPr/>
        </p:nvSpPr>
        <p:spPr>
          <a:xfrm>
            <a:off x="1276313" y="2206455"/>
            <a:ext cx="454996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sz="1600" b="1" dirty="0">
                <a:latin typeface="Century Gothic" panose="020B0502020202020204" pitchFamily="34" charset="0"/>
                <a:cs typeface="Segoe UI" panose="020B0502040204020203" pitchFamily="34" charset="0"/>
              </a:rPr>
              <a:t>Measures to be opted for a movie to be a commercial success: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E50EF8-CCEE-6646-BF32-93F8989BF6CF}"/>
              </a:ext>
            </a:extLst>
          </p:cNvPr>
          <p:cNvSpPr/>
          <p:nvPr/>
        </p:nvSpPr>
        <p:spPr>
          <a:xfrm>
            <a:off x="7443308" y="2330840"/>
            <a:ext cx="287677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Taste of audience:</a:t>
            </a:r>
            <a:r>
              <a:rPr lang="en-ID" sz="1600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6634B7-4864-FB40-847D-5AC9C628536D}"/>
              </a:ext>
            </a:extLst>
          </p:cNvPr>
          <p:cNvSpPr/>
          <p:nvPr/>
        </p:nvSpPr>
        <p:spPr>
          <a:xfrm>
            <a:off x="1323861" y="3117514"/>
            <a:ext cx="418199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Focus on limiting the runtime of a movie to 160 mins.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338B5C-0E81-A142-AE52-5603E7B895CB}"/>
              </a:ext>
            </a:extLst>
          </p:cNvPr>
          <p:cNvSpPr/>
          <p:nvPr/>
        </p:nvSpPr>
        <p:spPr>
          <a:xfrm>
            <a:off x="784515" y="3095317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DA494A77-764A-364E-9380-FA9F490FD331}"/>
              </a:ext>
            </a:extLst>
          </p:cNvPr>
          <p:cNvSpPr>
            <a:spLocks/>
          </p:cNvSpPr>
          <p:nvPr/>
        </p:nvSpPr>
        <p:spPr bwMode="auto">
          <a:xfrm>
            <a:off x="874127" y="3176440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E86F016-87D5-EE4F-A20B-6052A1A3E5A7}"/>
              </a:ext>
            </a:extLst>
          </p:cNvPr>
          <p:cNvSpPr/>
          <p:nvPr/>
        </p:nvSpPr>
        <p:spPr>
          <a:xfrm>
            <a:off x="1323861" y="3698774"/>
            <a:ext cx="418199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Focus on months like May, June, November or December to release a movie for more profit.  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612689E-9BF1-6342-8CA4-8FD69256DFC3}"/>
              </a:ext>
            </a:extLst>
          </p:cNvPr>
          <p:cNvSpPr/>
          <p:nvPr/>
        </p:nvSpPr>
        <p:spPr>
          <a:xfrm>
            <a:off x="784515" y="3766354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6">
            <a:extLst>
              <a:ext uri="{FF2B5EF4-FFF2-40B4-BE49-F238E27FC236}">
                <a16:creationId xmlns:a16="http://schemas.microsoft.com/office/drawing/2014/main" id="{1BF408DF-3033-FF43-865F-0D1235320614}"/>
              </a:ext>
            </a:extLst>
          </p:cNvPr>
          <p:cNvSpPr>
            <a:spLocks/>
          </p:cNvSpPr>
          <p:nvPr/>
        </p:nvSpPr>
        <p:spPr bwMode="auto">
          <a:xfrm>
            <a:off x="874127" y="3847477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AF21DA-4F0D-AC40-A08E-48FF9D1B8AB2}"/>
              </a:ext>
            </a:extLst>
          </p:cNvPr>
          <p:cNvSpPr/>
          <p:nvPr/>
        </p:nvSpPr>
        <p:spPr>
          <a:xfrm>
            <a:off x="1323861" y="4393578"/>
            <a:ext cx="4181994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Increase the budget of a movie for generating a good revenue.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B1A049-C070-E645-B2F8-1C1D027300B0}"/>
              </a:ext>
            </a:extLst>
          </p:cNvPr>
          <p:cNvSpPr/>
          <p:nvPr/>
        </p:nvSpPr>
        <p:spPr>
          <a:xfrm>
            <a:off x="784515" y="4437391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203B361-B097-9C4A-9642-DD404ED6B3BF}"/>
              </a:ext>
            </a:extLst>
          </p:cNvPr>
          <p:cNvSpPr>
            <a:spLocks/>
          </p:cNvSpPr>
          <p:nvPr/>
        </p:nvSpPr>
        <p:spPr bwMode="auto">
          <a:xfrm>
            <a:off x="874127" y="4518514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4B9D82-6E07-0A4D-A97B-09D3ED193CC1}"/>
              </a:ext>
            </a:extLst>
          </p:cNvPr>
          <p:cNvSpPr/>
          <p:nvPr/>
        </p:nvSpPr>
        <p:spPr>
          <a:xfrm>
            <a:off x="1323861" y="5017930"/>
            <a:ext cx="4181994" cy="89255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Collaborate with the popular production companies such as  Paramount Pictures, Walt Disney Pictures, Universal pictures &amp; Columbia Pictures.</a:t>
            </a:r>
            <a:endParaRPr lang="en-US" sz="14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  <a:p>
            <a:endParaRPr lang="en-ID" sz="1600" dirty="0">
              <a:solidFill>
                <a:schemeClr val="bg1"/>
              </a:solidFill>
              <a:latin typeface="Segoe UI Light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1E8EF94-9F26-F748-B213-DE11350A975C}"/>
              </a:ext>
            </a:extLst>
          </p:cNvPr>
          <p:cNvSpPr/>
          <p:nvPr/>
        </p:nvSpPr>
        <p:spPr>
          <a:xfrm>
            <a:off x="784515" y="5108428"/>
            <a:ext cx="295728" cy="29572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 26">
            <a:extLst>
              <a:ext uri="{FF2B5EF4-FFF2-40B4-BE49-F238E27FC236}">
                <a16:creationId xmlns:a16="http://schemas.microsoft.com/office/drawing/2014/main" id="{E78C3291-02D6-E547-B264-B32DE8E8895A}"/>
              </a:ext>
            </a:extLst>
          </p:cNvPr>
          <p:cNvSpPr>
            <a:spLocks/>
          </p:cNvSpPr>
          <p:nvPr/>
        </p:nvSpPr>
        <p:spPr bwMode="auto">
          <a:xfrm>
            <a:off x="874127" y="5189551"/>
            <a:ext cx="116504" cy="133482"/>
          </a:xfrm>
          <a:custGeom>
            <a:avLst/>
            <a:gdLst>
              <a:gd name="T0" fmla="*/ 83 w 84"/>
              <a:gd name="T1" fmla="*/ 47 h 96"/>
              <a:gd name="T2" fmla="*/ 38 w 84"/>
              <a:gd name="T3" fmla="*/ 1 h 96"/>
              <a:gd name="T4" fmla="*/ 37 w 84"/>
              <a:gd name="T5" fmla="*/ 0 h 96"/>
              <a:gd name="T6" fmla="*/ 2 w 84"/>
              <a:gd name="T7" fmla="*/ 0 h 96"/>
              <a:gd name="T8" fmla="*/ 0 w 84"/>
              <a:gd name="T9" fmla="*/ 1 h 96"/>
              <a:gd name="T10" fmla="*/ 1 w 84"/>
              <a:gd name="T11" fmla="*/ 3 h 96"/>
              <a:gd name="T12" fmla="*/ 45 w 84"/>
              <a:gd name="T13" fmla="*/ 48 h 96"/>
              <a:gd name="T14" fmla="*/ 1 w 84"/>
              <a:gd name="T15" fmla="*/ 93 h 96"/>
              <a:gd name="T16" fmla="*/ 0 w 84"/>
              <a:gd name="T17" fmla="*/ 95 h 96"/>
              <a:gd name="T18" fmla="*/ 2 w 84"/>
              <a:gd name="T19" fmla="*/ 96 h 96"/>
              <a:gd name="T20" fmla="*/ 37 w 84"/>
              <a:gd name="T21" fmla="*/ 96 h 96"/>
              <a:gd name="T22" fmla="*/ 38 w 84"/>
              <a:gd name="T23" fmla="*/ 95 h 96"/>
              <a:gd name="T24" fmla="*/ 83 w 84"/>
              <a:gd name="T25" fmla="*/ 49 h 96"/>
              <a:gd name="T26" fmla="*/ 83 w 84"/>
              <a:gd name="T27" fmla="*/ 4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96">
                <a:moveTo>
                  <a:pt x="83" y="47"/>
                </a:move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7" y="0"/>
                  <a:pt x="37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1" y="0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45" y="48"/>
                  <a:pt x="45" y="48"/>
                  <a:pt x="45" y="48"/>
                </a:cubicBezTo>
                <a:cubicBezTo>
                  <a:pt x="1" y="93"/>
                  <a:pt x="1" y="93"/>
                  <a:pt x="1" y="93"/>
                </a:cubicBezTo>
                <a:cubicBezTo>
                  <a:pt x="0" y="93"/>
                  <a:pt x="0" y="94"/>
                  <a:pt x="0" y="95"/>
                </a:cubicBezTo>
                <a:cubicBezTo>
                  <a:pt x="1" y="96"/>
                  <a:pt x="1" y="96"/>
                  <a:pt x="2" y="96"/>
                </a:cubicBezTo>
                <a:cubicBezTo>
                  <a:pt x="37" y="96"/>
                  <a:pt x="37" y="96"/>
                  <a:pt x="37" y="96"/>
                </a:cubicBezTo>
                <a:cubicBezTo>
                  <a:pt x="37" y="96"/>
                  <a:pt x="38" y="96"/>
                  <a:pt x="38" y="95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49"/>
                  <a:pt x="84" y="47"/>
                  <a:pt x="83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3822B6-9A12-BF41-A1FB-52B244CEA61C}"/>
              </a:ext>
            </a:extLst>
          </p:cNvPr>
          <p:cNvSpPr/>
          <p:nvPr/>
        </p:nvSpPr>
        <p:spPr>
          <a:xfrm>
            <a:off x="7419861" y="2966171"/>
            <a:ext cx="4106156" cy="129266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Mostly loved genres by the audience: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D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Drama</a:t>
            </a:r>
            <a:endParaRPr lang="en-US" sz="1400" dirty="0"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Adventure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Thriller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Comedy</a:t>
            </a:r>
            <a:endParaRPr lang="en-ID" sz="1400" dirty="0"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2536D86-30B0-BB4E-8222-4EC5DF5321D7}"/>
              </a:ext>
            </a:extLst>
          </p:cNvPr>
          <p:cNvGrpSpPr/>
          <p:nvPr/>
        </p:nvGrpSpPr>
        <p:grpSpPr>
          <a:xfrm>
            <a:off x="6829760" y="2969332"/>
            <a:ext cx="295728" cy="295728"/>
            <a:chOff x="533400" y="3133272"/>
            <a:chExt cx="361950" cy="36195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6D04163-8738-6C4E-8120-7A3224D6AA17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F4A55D41-4D79-1044-AF0E-288814FF3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B197AAC-C4D2-CC47-861D-DC030FAE76E5}"/>
              </a:ext>
            </a:extLst>
          </p:cNvPr>
          <p:cNvGrpSpPr/>
          <p:nvPr/>
        </p:nvGrpSpPr>
        <p:grpSpPr>
          <a:xfrm>
            <a:off x="665839" y="2295864"/>
            <a:ext cx="346076" cy="315912"/>
            <a:chOff x="2678113" y="1465264"/>
            <a:chExt cx="346076" cy="315912"/>
          </a:xfrm>
        </p:grpSpPr>
        <p:sp>
          <p:nvSpPr>
            <p:cNvPr id="62" name="Freeform 170">
              <a:extLst>
                <a:ext uri="{FF2B5EF4-FFF2-40B4-BE49-F238E27FC236}">
                  <a16:creationId xmlns:a16="http://schemas.microsoft.com/office/drawing/2014/main" id="{B69BDAAD-2AE0-3D41-8BBA-13603EA3A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8113" y="1465264"/>
              <a:ext cx="346075" cy="195263"/>
            </a:xfrm>
            <a:custGeom>
              <a:avLst/>
              <a:gdLst>
                <a:gd name="T0" fmla="*/ 218 w 218"/>
                <a:gd name="T1" fmla="*/ 0 h 123"/>
                <a:gd name="T2" fmla="*/ 0 w 218"/>
                <a:gd name="T3" fmla="*/ 90 h 123"/>
                <a:gd name="T4" fmla="*/ 85 w 218"/>
                <a:gd name="T5" fmla="*/ 123 h 123"/>
                <a:gd name="T6" fmla="*/ 218 w 218"/>
                <a:gd name="T7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123">
                  <a:moveTo>
                    <a:pt x="218" y="0"/>
                  </a:moveTo>
                  <a:lnTo>
                    <a:pt x="0" y="90"/>
                  </a:lnTo>
                  <a:lnTo>
                    <a:pt x="85" y="123"/>
                  </a:lnTo>
                  <a:lnTo>
                    <a:pt x="218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3" name="Freeform 171">
              <a:extLst>
                <a:ext uri="{FF2B5EF4-FFF2-40B4-BE49-F238E27FC236}">
                  <a16:creationId xmlns:a16="http://schemas.microsoft.com/office/drawing/2014/main" id="{106305FD-F93A-204B-B654-BC08099A0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1465264"/>
              <a:ext cx="211138" cy="279400"/>
            </a:xfrm>
            <a:custGeom>
              <a:avLst/>
              <a:gdLst>
                <a:gd name="T0" fmla="*/ 133 w 133"/>
                <a:gd name="T1" fmla="*/ 0 h 176"/>
                <a:gd name="T2" fmla="*/ 95 w 133"/>
                <a:gd name="T3" fmla="*/ 176 h 176"/>
                <a:gd name="T4" fmla="*/ 0 w 133"/>
                <a:gd name="T5" fmla="*/ 123 h 176"/>
                <a:gd name="T6" fmla="*/ 133 w 133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76">
                  <a:moveTo>
                    <a:pt x="133" y="0"/>
                  </a:moveTo>
                  <a:lnTo>
                    <a:pt x="95" y="176"/>
                  </a:lnTo>
                  <a:lnTo>
                    <a:pt x="0" y="123"/>
                  </a:lnTo>
                  <a:lnTo>
                    <a:pt x="133" y="0"/>
                  </a:lnTo>
                  <a:close/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4" name="Freeform 172">
              <a:extLst>
                <a:ext uri="{FF2B5EF4-FFF2-40B4-BE49-F238E27FC236}">
                  <a16:creationId xmlns:a16="http://schemas.microsoft.com/office/drawing/2014/main" id="{B1BB78A1-9468-C24A-8405-1D6ABC57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3051" y="1660526"/>
              <a:ext cx="52388" cy="120650"/>
            </a:xfrm>
            <a:custGeom>
              <a:avLst/>
              <a:gdLst>
                <a:gd name="T0" fmla="*/ 0 w 33"/>
                <a:gd name="T1" fmla="*/ 0 h 76"/>
                <a:gd name="T2" fmla="*/ 0 w 33"/>
                <a:gd name="T3" fmla="*/ 76 h 76"/>
                <a:gd name="T4" fmla="*/ 33 w 33"/>
                <a:gd name="T5" fmla="*/ 1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76">
                  <a:moveTo>
                    <a:pt x="0" y="0"/>
                  </a:moveTo>
                  <a:lnTo>
                    <a:pt x="0" y="76"/>
                  </a:lnTo>
                  <a:lnTo>
                    <a:pt x="33" y="19"/>
                  </a:lnTo>
                </a:path>
              </a:pathLst>
            </a:custGeom>
            <a:noFill/>
            <a:ln w="158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C82C15-9E5B-0194-2EBE-A2E50C72C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25410" r="15928" b="61735"/>
          <a:stretch/>
        </p:blipFill>
        <p:spPr>
          <a:xfrm>
            <a:off x="352921" y="6451600"/>
            <a:ext cx="1291053" cy="39632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CFA5310-43C9-DD6C-1B73-C05F25FBA4C4}"/>
              </a:ext>
            </a:extLst>
          </p:cNvPr>
          <p:cNvGrpSpPr/>
          <p:nvPr/>
        </p:nvGrpSpPr>
        <p:grpSpPr>
          <a:xfrm>
            <a:off x="6661570" y="2214794"/>
            <a:ext cx="451665" cy="461128"/>
            <a:chOff x="7726363" y="2895601"/>
            <a:chExt cx="346076" cy="346075"/>
          </a:xfrm>
        </p:grpSpPr>
        <p:sp>
          <p:nvSpPr>
            <p:cNvPr id="24" name="Oval 7">
              <a:extLst>
                <a:ext uri="{FF2B5EF4-FFF2-40B4-BE49-F238E27FC236}">
                  <a16:creationId xmlns:a16="http://schemas.microsoft.com/office/drawing/2014/main" id="{C3CF679F-BDDD-C97F-9A44-1800B06F6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85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E6ECE8E1-FFF7-F3A0-360F-F118BF05E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6363" y="3105151"/>
              <a:ext cx="104775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Oval 9">
              <a:extLst>
                <a:ext uri="{FF2B5EF4-FFF2-40B4-BE49-F238E27FC236}">
                  <a16:creationId xmlns:a16="http://schemas.microsoft.com/office/drawing/2014/main" id="{FA4A2C0C-7650-2DC0-A7B0-ED9E58727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9888" y="3014664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BA75A6A-C225-DC51-2BB0-6C4BB4F0E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3105151"/>
              <a:ext cx="106363" cy="136525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8CB70C7C-A359-0615-DC14-F4B6FF05F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9238" y="2895601"/>
              <a:ext cx="60325" cy="60325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0F3592B-DBAD-4E8C-187C-2F060E9EE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7013" y="2986089"/>
              <a:ext cx="104775" cy="134938"/>
            </a:xfrm>
            <a:custGeom>
              <a:avLst/>
              <a:gdLst>
                <a:gd name="T0" fmla="*/ 14 w 28"/>
                <a:gd name="T1" fmla="*/ 0 h 36"/>
                <a:gd name="T2" fmla="*/ 28 w 28"/>
                <a:gd name="T3" fmla="*/ 0 h 36"/>
                <a:gd name="T4" fmla="*/ 20 w 28"/>
                <a:gd name="T5" fmla="*/ 20 h 36"/>
                <a:gd name="T6" fmla="*/ 20 w 28"/>
                <a:gd name="T7" fmla="*/ 36 h 36"/>
                <a:gd name="T8" fmla="*/ 14 w 28"/>
                <a:gd name="T9" fmla="*/ 36 h 36"/>
                <a:gd name="T10" fmla="*/ 8 w 28"/>
                <a:gd name="T11" fmla="*/ 36 h 36"/>
                <a:gd name="T12" fmla="*/ 8 w 28"/>
                <a:gd name="T13" fmla="*/ 20 h 36"/>
                <a:gd name="T14" fmla="*/ 0 w 28"/>
                <a:gd name="T15" fmla="*/ 0 h 36"/>
                <a:gd name="T16" fmla="*/ 14 w 28"/>
                <a:gd name="T1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6">
                  <a:moveTo>
                    <a:pt x="1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11"/>
                    <a:pt x="27" y="18"/>
                    <a:pt x="20" y="20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" y="18"/>
                    <a:pt x="0" y="11"/>
                    <a:pt x="0" y="0"/>
                  </a:cubicBezTo>
                  <a:lnTo>
                    <a:pt x="14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" name="Freeform 8">
            <a:extLst>
              <a:ext uri="{FF2B5EF4-FFF2-40B4-BE49-F238E27FC236}">
                <a16:creationId xmlns:a16="http://schemas.microsoft.com/office/drawing/2014/main" id="{AFE5F2AF-150D-2ABF-8CD4-E25EB2988F48}"/>
              </a:ext>
            </a:extLst>
          </p:cNvPr>
          <p:cNvSpPr/>
          <p:nvPr/>
        </p:nvSpPr>
        <p:spPr>
          <a:xfrm>
            <a:off x="6394938" y="4453860"/>
            <a:ext cx="5797061" cy="802432"/>
          </a:xfrm>
          <a:custGeom>
            <a:avLst/>
            <a:gdLst>
              <a:gd name="connsiteX0" fmla="*/ 133741 w 5797061"/>
              <a:gd name="connsiteY0" fmla="*/ 0 h 802432"/>
              <a:gd name="connsiteX1" fmla="*/ 368202 w 5797061"/>
              <a:gd name="connsiteY1" fmla="*/ 0 h 802432"/>
              <a:gd name="connsiteX2" fmla="*/ 5562600 w 5797061"/>
              <a:gd name="connsiteY2" fmla="*/ 0 h 802432"/>
              <a:gd name="connsiteX3" fmla="*/ 5797061 w 5797061"/>
              <a:gd name="connsiteY3" fmla="*/ 0 h 802432"/>
              <a:gd name="connsiteX4" fmla="*/ 5797061 w 5797061"/>
              <a:gd name="connsiteY4" fmla="*/ 802432 h 802432"/>
              <a:gd name="connsiteX5" fmla="*/ 5562600 w 5797061"/>
              <a:gd name="connsiteY5" fmla="*/ 802432 h 802432"/>
              <a:gd name="connsiteX6" fmla="*/ 368202 w 5797061"/>
              <a:gd name="connsiteY6" fmla="*/ 802432 h 802432"/>
              <a:gd name="connsiteX7" fmla="*/ 133741 w 5797061"/>
              <a:gd name="connsiteY7" fmla="*/ 802432 h 802432"/>
              <a:gd name="connsiteX8" fmla="*/ 0 w 5797061"/>
              <a:gd name="connsiteY8" fmla="*/ 668691 h 802432"/>
              <a:gd name="connsiteX9" fmla="*/ 0 w 5797061"/>
              <a:gd name="connsiteY9" fmla="*/ 133741 h 802432"/>
              <a:gd name="connsiteX10" fmla="*/ 133741 w 5797061"/>
              <a:gd name="connsiteY10" fmla="*/ 0 h 802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97061" h="802432">
                <a:moveTo>
                  <a:pt x="133741" y="0"/>
                </a:moveTo>
                <a:lnTo>
                  <a:pt x="368202" y="0"/>
                </a:lnTo>
                <a:lnTo>
                  <a:pt x="5562600" y="0"/>
                </a:lnTo>
                <a:lnTo>
                  <a:pt x="5797061" y="0"/>
                </a:lnTo>
                <a:lnTo>
                  <a:pt x="5797061" y="802432"/>
                </a:lnTo>
                <a:lnTo>
                  <a:pt x="5562600" y="802432"/>
                </a:lnTo>
                <a:lnTo>
                  <a:pt x="368202" y="802432"/>
                </a:lnTo>
                <a:lnTo>
                  <a:pt x="133741" y="802432"/>
                </a:lnTo>
                <a:cubicBezTo>
                  <a:pt x="59878" y="802432"/>
                  <a:pt x="0" y="742554"/>
                  <a:pt x="0" y="668691"/>
                </a:cubicBezTo>
                <a:lnTo>
                  <a:pt x="0" y="133741"/>
                </a:lnTo>
                <a:cubicBezTo>
                  <a:pt x="0" y="59878"/>
                  <a:pt x="59878" y="0"/>
                  <a:pt x="133741" y="0"/>
                </a:cubicBezTo>
                <a:close/>
              </a:path>
            </a:pathLst>
          </a:cu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E2A50-FA64-ECAD-8576-8091F6B78066}"/>
              </a:ext>
            </a:extLst>
          </p:cNvPr>
          <p:cNvSpPr/>
          <p:nvPr/>
        </p:nvSpPr>
        <p:spPr>
          <a:xfrm>
            <a:off x="7419861" y="5426639"/>
            <a:ext cx="4535710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Century Gothic" panose="020B0502020202020204" pitchFamily="34" charset="0"/>
                <a:cs typeface="Segoe UI" panose="020B0502040204020203" pitchFamily="34" charset="0"/>
              </a:rPr>
              <a:t>The models built for prediction of Genres, Revenue, Ratings and Groups can be used by businesses to determine the success rate prior to creation or release of a movie.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78369D-00AF-A5A3-A96B-AA2702E7F7D6}"/>
              </a:ext>
            </a:extLst>
          </p:cNvPr>
          <p:cNvGrpSpPr/>
          <p:nvPr/>
        </p:nvGrpSpPr>
        <p:grpSpPr>
          <a:xfrm>
            <a:off x="6826556" y="5427749"/>
            <a:ext cx="295728" cy="295728"/>
            <a:chOff x="533400" y="3133272"/>
            <a:chExt cx="361950" cy="361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FCC48FC-9F30-E22E-197B-5354AFFD3F81}"/>
                </a:ext>
              </a:extLst>
            </p:cNvPr>
            <p:cNvSpPr/>
            <p:nvPr/>
          </p:nvSpPr>
          <p:spPr>
            <a:xfrm>
              <a:off x="533400" y="3133272"/>
              <a:ext cx="361950" cy="361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9A6A406C-2B8E-045B-71EF-71466DA28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079" y="3232561"/>
              <a:ext cx="142593" cy="163373"/>
            </a:xfrm>
            <a:custGeom>
              <a:avLst/>
              <a:gdLst>
                <a:gd name="T0" fmla="*/ 83 w 84"/>
                <a:gd name="T1" fmla="*/ 47 h 96"/>
                <a:gd name="T2" fmla="*/ 38 w 84"/>
                <a:gd name="T3" fmla="*/ 1 h 96"/>
                <a:gd name="T4" fmla="*/ 37 w 84"/>
                <a:gd name="T5" fmla="*/ 0 h 96"/>
                <a:gd name="T6" fmla="*/ 2 w 84"/>
                <a:gd name="T7" fmla="*/ 0 h 96"/>
                <a:gd name="T8" fmla="*/ 0 w 84"/>
                <a:gd name="T9" fmla="*/ 1 h 96"/>
                <a:gd name="T10" fmla="*/ 1 w 84"/>
                <a:gd name="T11" fmla="*/ 3 h 96"/>
                <a:gd name="T12" fmla="*/ 45 w 84"/>
                <a:gd name="T13" fmla="*/ 48 h 96"/>
                <a:gd name="T14" fmla="*/ 1 w 84"/>
                <a:gd name="T15" fmla="*/ 93 h 96"/>
                <a:gd name="T16" fmla="*/ 0 w 84"/>
                <a:gd name="T17" fmla="*/ 95 h 96"/>
                <a:gd name="T18" fmla="*/ 2 w 84"/>
                <a:gd name="T19" fmla="*/ 96 h 96"/>
                <a:gd name="T20" fmla="*/ 37 w 84"/>
                <a:gd name="T21" fmla="*/ 96 h 96"/>
                <a:gd name="T22" fmla="*/ 38 w 84"/>
                <a:gd name="T23" fmla="*/ 95 h 96"/>
                <a:gd name="T24" fmla="*/ 83 w 84"/>
                <a:gd name="T25" fmla="*/ 49 h 96"/>
                <a:gd name="T26" fmla="*/ 83 w 84"/>
                <a:gd name="T27" fmla="*/ 47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6">
                  <a:moveTo>
                    <a:pt x="83" y="47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38" y="0"/>
                    <a:pt x="37" y="0"/>
                    <a:pt x="3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3"/>
                    <a:pt x="0" y="94"/>
                    <a:pt x="0" y="95"/>
                  </a:cubicBezTo>
                  <a:cubicBezTo>
                    <a:pt x="1" y="96"/>
                    <a:pt x="1" y="96"/>
                    <a:pt x="2" y="9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37" y="96"/>
                    <a:pt x="38" y="96"/>
                    <a:pt x="38" y="95"/>
                  </a:cubicBezTo>
                  <a:cubicBezTo>
                    <a:pt x="83" y="49"/>
                    <a:pt x="83" y="49"/>
                    <a:pt x="83" y="49"/>
                  </a:cubicBezTo>
                  <a:cubicBezTo>
                    <a:pt x="84" y="49"/>
                    <a:pt x="84" y="47"/>
                    <a:pt x="83" y="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9" name="Picture 18" descr="A black icon of a person with a dollar sign&#10;&#10;Description automatically generated">
            <a:extLst>
              <a:ext uri="{FF2B5EF4-FFF2-40B4-BE49-F238E27FC236}">
                <a16:creationId xmlns:a16="http://schemas.microsoft.com/office/drawing/2014/main" id="{82B7ADA0-A88E-4B61-76CE-A5CCE75FF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351" y="4617281"/>
            <a:ext cx="452843" cy="47558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05903E2-0BB3-7D69-6D7E-FFFE2A090A69}"/>
              </a:ext>
            </a:extLst>
          </p:cNvPr>
          <p:cNvSpPr/>
          <p:nvPr/>
        </p:nvSpPr>
        <p:spPr>
          <a:xfrm>
            <a:off x="7443308" y="4716575"/>
            <a:ext cx="408270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n-ID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Business Implication of Models: </a:t>
            </a:r>
          </a:p>
        </p:txBody>
      </p:sp>
    </p:spTree>
    <p:extLst>
      <p:ext uri="{BB962C8B-B14F-4D97-AF65-F5344CB8AC3E}">
        <p14:creationId xmlns:p14="http://schemas.microsoft.com/office/powerpoint/2010/main" val="3526611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CA5ED30-3AB9-3047-848B-02CD451C5B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74B775B3-4EED-B140-BD37-ED3586DDC4F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33400 w 12192000"/>
              <a:gd name="connsiteY1" fmla="*/ 0 h 6858000"/>
              <a:gd name="connsiteX2" fmla="*/ 533400 w 12192000"/>
              <a:gd name="connsiteY2" fmla="*/ 5118072 h 6858000"/>
              <a:gd name="connsiteX3" fmla="*/ 1003328 w 12192000"/>
              <a:gd name="connsiteY3" fmla="*/ 5588000 h 6858000"/>
              <a:gd name="connsiteX4" fmla="*/ 5626072 w 12192000"/>
              <a:gd name="connsiteY4" fmla="*/ 5588000 h 6858000"/>
              <a:gd name="connsiteX5" fmla="*/ 6096000 w 12192000"/>
              <a:gd name="connsiteY5" fmla="*/ 5118072 h 6858000"/>
              <a:gd name="connsiteX6" fmla="*/ 609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33400" y="0"/>
                </a:lnTo>
                <a:lnTo>
                  <a:pt x="533400" y="5118072"/>
                </a:lnTo>
                <a:cubicBezTo>
                  <a:pt x="533400" y="5377606"/>
                  <a:pt x="743794" y="5588000"/>
                  <a:pt x="1003328" y="5588000"/>
                </a:cubicBezTo>
                <a:lnTo>
                  <a:pt x="5626072" y="5588000"/>
                </a:lnTo>
                <a:cubicBezTo>
                  <a:pt x="5885606" y="5588000"/>
                  <a:pt x="6096000" y="5377606"/>
                  <a:pt x="6096000" y="5118072"/>
                </a:cubicBezTo>
                <a:lnTo>
                  <a:pt x="6096000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7B95B97-4D6E-DC4F-A072-89BAE3F6FAEF}"/>
              </a:ext>
            </a:extLst>
          </p:cNvPr>
          <p:cNvSpPr/>
          <p:nvPr/>
        </p:nvSpPr>
        <p:spPr>
          <a:xfrm>
            <a:off x="533400" y="2"/>
            <a:ext cx="5562600" cy="5587999"/>
          </a:xfrm>
          <a:custGeom>
            <a:avLst/>
            <a:gdLst>
              <a:gd name="connsiteX0" fmla="*/ 0 w 5562600"/>
              <a:gd name="connsiteY0" fmla="*/ 0 h 5587999"/>
              <a:gd name="connsiteX1" fmla="*/ 5562600 w 5562600"/>
              <a:gd name="connsiteY1" fmla="*/ 0 h 5587999"/>
              <a:gd name="connsiteX2" fmla="*/ 5562600 w 5562600"/>
              <a:gd name="connsiteY2" fmla="*/ 5118071 h 5587999"/>
              <a:gd name="connsiteX3" fmla="*/ 5092672 w 5562600"/>
              <a:gd name="connsiteY3" fmla="*/ 5587999 h 5587999"/>
              <a:gd name="connsiteX4" fmla="*/ 469928 w 5562600"/>
              <a:gd name="connsiteY4" fmla="*/ 5587999 h 5587999"/>
              <a:gd name="connsiteX5" fmla="*/ 0 w 5562600"/>
              <a:gd name="connsiteY5" fmla="*/ 5118071 h 55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62600" h="5587999">
                <a:moveTo>
                  <a:pt x="0" y="0"/>
                </a:moveTo>
                <a:lnTo>
                  <a:pt x="5562600" y="0"/>
                </a:lnTo>
                <a:lnTo>
                  <a:pt x="5562600" y="5118071"/>
                </a:lnTo>
                <a:cubicBezTo>
                  <a:pt x="5562600" y="5377605"/>
                  <a:pt x="5352206" y="5587999"/>
                  <a:pt x="5092672" y="5587999"/>
                </a:cubicBezTo>
                <a:lnTo>
                  <a:pt x="469928" y="5587999"/>
                </a:lnTo>
                <a:cubicBezTo>
                  <a:pt x="210394" y="5587999"/>
                  <a:pt x="0" y="5377605"/>
                  <a:pt x="0" y="5118071"/>
                </a:cubicBezTo>
                <a:close/>
              </a:path>
            </a:pathLst>
          </a:custGeom>
          <a:gradFill flip="none" rotWithShape="1">
            <a:gsLst>
              <a:gs pos="0">
                <a:srgbClr val="A2E72E">
                  <a:alpha val="84000"/>
                </a:srgbClr>
              </a:gs>
              <a:gs pos="100000">
                <a:srgbClr val="86BC25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BC269-86E9-1D40-9949-AA258634A5A5}"/>
              </a:ext>
            </a:extLst>
          </p:cNvPr>
          <p:cNvSpPr txBox="1"/>
          <p:nvPr/>
        </p:nvSpPr>
        <p:spPr>
          <a:xfrm>
            <a:off x="1832636" y="1524000"/>
            <a:ext cx="296412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5A1987-BFF6-C140-86D0-0B8AC2E80103}"/>
              </a:ext>
            </a:extLst>
          </p:cNvPr>
          <p:cNvCxnSpPr>
            <a:cxnSpLocks/>
          </p:cNvCxnSpPr>
          <p:nvPr/>
        </p:nvCxnSpPr>
        <p:spPr>
          <a:xfrm flipH="1">
            <a:off x="1895708" y="3953073"/>
            <a:ext cx="7725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5418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F46E-4CC9-734E-A6A7-46DE3442D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257" y="629301"/>
            <a:ext cx="10653486" cy="443198"/>
          </a:xfrm>
        </p:spPr>
        <p:txBody>
          <a:bodyPr wrap="square" lIns="0" tIns="0" rIns="0" bIns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Table of Contents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7B27CB1-14CF-3744-9571-9DA333436F79}"/>
              </a:ext>
            </a:extLst>
          </p:cNvPr>
          <p:cNvGrpSpPr/>
          <p:nvPr/>
        </p:nvGrpSpPr>
        <p:grpSpPr>
          <a:xfrm>
            <a:off x="1156005" y="2277579"/>
            <a:ext cx="1153242" cy="1163874"/>
            <a:chOff x="2684463" y="3619500"/>
            <a:chExt cx="344487" cy="34766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75C6E4-F24F-D64C-9454-FC529A7161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8913" y="3709988"/>
              <a:ext cx="180975" cy="257175"/>
            </a:xfrm>
            <a:prstGeom prst="rect">
              <a:avLst/>
            </a:pr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10D8AEB2-6EDF-0B4F-AD5E-CFF51B07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4463" y="3619500"/>
              <a:ext cx="90488" cy="241300"/>
            </a:xfrm>
            <a:custGeom>
              <a:avLst/>
              <a:gdLst>
                <a:gd name="T0" fmla="*/ 12 w 24"/>
                <a:gd name="T1" fmla="*/ 64 h 64"/>
                <a:gd name="T2" fmla="*/ 0 w 24"/>
                <a:gd name="T3" fmla="*/ 64 h 64"/>
                <a:gd name="T4" fmla="*/ 0 w 24"/>
                <a:gd name="T5" fmla="*/ 12 h 64"/>
                <a:gd name="T6" fmla="*/ 12 w 24"/>
                <a:gd name="T7" fmla="*/ 0 h 64"/>
                <a:gd name="T8" fmla="*/ 24 w 24"/>
                <a:gd name="T9" fmla="*/ 12 h 64"/>
                <a:gd name="T10" fmla="*/ 12 w 24"/>
                <a:gd name="T11" fmla="*/ 24 h 64"/>
                <a:gd name="T12" fmla="*/ 12 w 24"/>
                <a:gd name="T13" fmla="*/ 16 h 64"/>
                <a:gd name="T14" fmla="*/ 23 w 24"/>
                <a:gd name="T15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64">
                  <a:moveTo>
                    <a:pt x="12" y="64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9"/>
                    <a:pt x="19" y="24"/>
                    <a:pt x="12" y="2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23" y="16"/>
                    <a:pt x="23" y="16"/>
                    <a:pt x="23" y="16"/>
                  </a:cubicBezTo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B6673522-ABB6-954F-BADB-2B42A585C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8913" y="3619500"/>
              <a:ext cx="225425" cy="90488"/>
            </a:xfrm>
            <a:custGeom>
              <a:avLst/>
              <a:gdLst>
                <a:gd name="T0" fmla="*/ 48 w 60"/>
                <a:gd name="T1" fmla="*/ 24 h 24"/>
                <a:gd name="T2" fmla="*/ 60 w 60"/>
                <a:gd name="T3" fmla="*/ 12 h 24"/>
                <a:gd name="T4" fmla="*/ 48 w 60"/>
                <a:gd name="T5" fmla="*/ 0 h 24"/>
                <a:gd name="T6" fmla="*/ 0 w 6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4">
                  <a:moveTo>
                    <a:pt x="48" y="24"/>
                  </a:moveTo>
                  <a:cubicBezTo>
                    <a:pt x="55" y="24"/>
                    <a:pt x="60" y="19"/>
                    <a:pt x="60" y="12"/>
                  </a:cubicBezTo>
                  <a:cubicBezTo>
                    <a:pt x="60" y="5"/>
                    <a:pt x="55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3" name="Line 8">
              <a:extLst>
                <a:ext uri="{FF2B5EF4-FFF2-40B4-BE49-F238E27FC236}">
                  <a16:creationId xmlns:a16="http://schemas.microsoft.com/office/drawing/2014/main" id="{F4B06BAA-531D-444B-822D-86F4BC11F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770313"/>
              <a:ext cx="60325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Line 9">
              <a:extLst>
                <a:ext uri="{FF2B5EF4-FFF2-40B4-BE49-F238E27FC236}">
                  <a16:creationId xmlns:a16="http://schemas.microsoft.com/office/drawing/2014/main" id="{292358A2-0949-A044-AB48-F6930931B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30638"/>
              <a:ext cx="60325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Line 10">
              <a:extLst>
                <a:ext uri="{FF2B5EF4-FFF2-40B4-BE49-F238E27FC236}">
                  <a16:creationId xmlns:a16="http://schemas.microsoft.com/office/drawing/2014/main" id="{0F63D7F6-C8AF-8A4F-8701-10DD46B532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9400" y="3892550"/>
              <a:ext cx="60325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A6D2EE3-729E-6148-94A2-03D9246F9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740150"/>
              <a:ext cx="38100" cy="30163"/>
            </a:xfrm>
            <a:custGeom>
              <a:avLst/>
              <a:gdLst>
                <a:gd name="T0" fmla="*/ 0 w 24"/>
                <a:gd name="T1" fmla="*/ 14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4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0080083C-C8AF-AF47-BAE1-D71412AD0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3800475"/>
              <a:ext cx="38100" cy="30163"/>
            </a:xfrm>
            <a:custGeom>
              <a:avLst/>
              <a:gdLst>
                <a:gd name="T0" fmla="*/ 0 w 24"/>
                <a:gd name="T1" fmla="*/ 15 h 19"/>
                <a:gd name="T2" fmla="*/ 5 w 24"/>
                <a:gd name="T3" fmla="*/ 19 h 19"/>
                <a:gd name="T4" fmla="*/ 24 w 2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15"/>
                  </a:moveTo>
                  <a:lnTo>
                    <a:pt x="5" y="19"/>
                  </a:lnTo>
                  <a:lnTo>
                    <a:pt x="24" y="0"/>
                  </a:lnTo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9E3EF498-53CB-F245-8105-20FA81835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4500" y="3702050"/>
              <a:ext cx="44450" cy="265113"/>
            </a:xfrm>
            <a:custGeom>
              <a:avLst/>
              <a:gdLst>
                <a:gd name="T0" fmla="*/ 12 w 12"/>
                <a:gd name="T1" fmla="*/ 64 h 70"/>
                <a:gd name="T2" fmla="*/ 6 w 12"/>
                <a:gd name="T3" fmla="*/ 70 h 70"/>
                <a:gd name="T4" fmla="*/ 0 w 12"/>
                <a:gd name="T5" fmla="*/ 64 h 70"/>
                <a:gd name="T6" fmla="*/ 0 w 12"/>
                <a:gd name="T7" fmla="*/ 6 h 70"/>
                <a:gd name="T8" fmla="*/ 6 w 12"/>
                <a:gd name="T9" fmla="*/ 0 h 70"/>
                <a:gd name="T10" fmla="*/ 12 w 12"/>
                <a:gd name="T11" fmla="*/ 6 h 70"/>
                <a:gd name="T12" fmla="*/ 12 w 12"/>
                <a:gd name="T13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0">
                  <a:moveTo>
                    <a:pt x="12" y="64"/>
                  </a:moveTo>
                  <a:cubicBezTo>
                    <a:pt x="12" y="67"/>
                    <a:pt x="9" y="70"/>
                    <a:pt x="6" y="70"/>
                  </a:cubicBezTo>
                  <a:cubicBezTo>
                    <a:pt x="3" y="70"/>
                    <a:pt x="0" y="67"/>
                    <a:pt x="0" y="6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lnTo>
                    <a:pt x="12" y="64"/>
                  </a:lnTo>
                  <a:close/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Line 14">
              <a:extLst>
                <a:ext uri="{FF2B5EF4-FFF2-40B4-BE49-F238E27FC236}">
                  <a16:creationId xmlns:a16="http://schemas.microsoft.com/office/drawing/2014/main" id="{A04B7B22-9DA5-6549-B1FE-BE0F14A5D9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937000"/>
              <a:ext cx="44450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Line 15">
              <a:extLst>
                <a:ext uri="{FF2B5EF4-FFF2-40B4-BE49-F238E27FC236}">
                  <a16:creationId xmlns:a16="http://schemas.microsoft.com/office/drawing/2014/main" id="{0726D55A-41CC-8E4A-BC7F-CC18C17F1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4500" y="3830638"/>
              <a:ext cx="44450" cy="0"/>
            </a:xfrm>
            <a:prstGeom prst="line">
              <a:avLst/>
            </a:pr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69047FC-D21A-0C4F-ABE8-12AE9AFB4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338" y="3717925"/>
              <a:ext cx="30163" cy="136525"/>
            </a:xfrm>
            <a:custGeom>
              <a:avLst/>
              <a:gdLst>
                <a:gd name="T0" fmla="*/ 0 w 8"/>
                <a:gd name="T1" fmla="*/ 36 h 36"/>
                <a:gd name="T2" fmla="*/ 0 w 8"/>
                <a:gd name="T3" fmla="*/ 6 h 36"/>
                <a:gd name="T4" fmla="*/ 6 w 8"/>
                <a:gd name="T5" fmla="*/ 0 h 36"/>
                <a:gd name="T6" fmla="*/ 8 w 8"/>
                <a:gd name="T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6">
                  <a:moveTo>
                    <a:pt x="0" y="3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noFill/>
            <a:ln w="4127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3BAF7EA9-5321-3E49-9D63-8555418C90E5}"/>
              </a:ext>
            </a:extLst>
          </p:cNvPr>
          <p:cNvSpPr txBox="1">
            <a:spLocks/>
          </p:cNvSpPr>
          <p:nvPr/>
        </p:nvSpPr>
        <p:spPr>
          <a:xfrm>
            <a:off x="3773693" y="2843341"/>
            <a:ext cx="23982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AA7E6883-9F9E-324B-B496-59E04A27634F}"/>
              </a:ext>
            </a:extLst>
          </p:cNvPr>
          <p:cNvSpPr txBox="1">
            <a:spLocks/>
          </p:cNvSpPr>
          <p:nvPr/>
        </p:nvSpPr>
        <p:spPr>
          <a:xfrm>
            <a:off x="3773693" y="3659430"/>
            <a:ext cx="23982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46F9D6AD-FF75-8245-9304-69A5F146F990}"/>
              </a:ext>
            </a:extLst>
          </p:cNvPr>
          <p:cNvSpPr txBox="1">
            <a:spLocks/>
          </p:cNvSpPr>
          <p:nvPr/>
        </p:nvSpPr>
        <p:spPr>
          <a:xfrm>
            <a:off x="3773693" y="4475519"/>
            <a:ext cx="23982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41449319-82CA-9F41-B241-36B452A2EB91}"/>
              </a:ext>
            </a:extLst>
          </p:cNvPr>
          <p:cNvSpPr txBox="1">
            <a:spLocks/>
          </p:cNvSpPr>
          <p:nvPr/>
        </p:nvSpPr>
        <p:spPr>
          <a:xfrm>
            <a:off x="3773693" y="5291608"/>
            <a:ext cx="2398275" cy="2215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</a:rPr>
              <a:t>Lorem Ipsum Dolor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FF0306DD-9251-DA4E-B668-DA655D137D67}"/>
              </a:ext>
            </a:extLst>
          </p:cNvPr>
          <p:cNvSpPr txBox="1">
            <a:spLocks/>
          </p:cNvSpPr>
          <p:nvPr/>
        </p:nvSpPr>
        <p:spPr>
          <a:xfrm>
            <a:off x="6534960" y="1971852"/>
            <a:ext cx="34128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1</a:t>
            </a: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3D57DEE-5E06-3748-9961-B46FE3BFF1BD}"/>
              </a:ext>
            </a:extLst>
          </p:cNvPr>
          <p:cNvSpPr txBox="1">
            <a:spLocks/>
          </p:cNvSpPr>
          <p:nvPr/>
        </p:nvSpPr>
        <p:spPr>
          <a:xfrm>
            <a:off x="6534960" y="3571501"/>
            <a:ext cx="34128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3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BFA38CA9-D55C-004E-B7F1-B45377E7A669}"/>
              </a:ext>
            </a:extLst>
          </p:cNvPr>
          <p:cNvSpPr txBox="1">
            <a:spLocks/>
          </p:cNvSpPr>
          <p:nvPr/>
        </p:nvSpPr>
        <p:spPr>
          <a:xfrm>
            <a:off x="6534960" y="4388624"/>
            <a:ext cx="34128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4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495F637D-D1C0-3B45-8FD7-A4DEFEA15D3C}"/>
              </a:ext>
            </a:extLst>
          </p:cNvPr>
          <p:cNvSpPr txBox="1">
            <a:spLocks/>
          </p:cNvSpPr>
          <p:nvPr/>
        </p:nvSpPr>
        <p:spPr>
          <a:xfrm>
            <a:off x="6534960" y="5204713"/>
            <a:ext cx="341280" cy="3323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2400" i="1" dirty="0">
                <a:solidFill>
                  <a:schemeClr val="bg1"/>
                </a:solidFill>
                <a:latin typeface="Georgia" panose="02040502050405020303" pitchFamily="18" charset="0"/>
              </a:rPr>
              <a:t>5</a:t>
            </a:r>
          </a:p>
        </p:txBody>
      </p:sp>
      <p:pic>
        <p:nvPicPr>
          <p:cNvPr id="6" name="Picture 5" descr="A group of people sitting in a theater&#10;&#10;Description automatically generated">
            <a:extLst>
              <a:ext uri="{FF2B5EF4-FFF2-40B4-BE49-F238E27FC236}">
                <a16:creationId xmlns:a16="http://schemas.microsoft.com/office/drawing/2014/main" id="{CF95DDF9-1202-CAEB-C56B-3BE298FC9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8" r="32044"/>
          <a:stretch/>
        </p:blipFill>
        <p:spPr>
          <a:xfrm>
            <a:off x="590311" y="-30360"/>
            <a:ext cx="3921760" cy="5095875"/>
          </a:xfrm>
          <a:prstGeom prst="rect">
            <a:avLst/>
          </a:prstGeom>
        </p:spPr>
      </p:pic>
      <p:sp>
        <p:nvSpPr>
          <p:cNvPr id="7" name="Freeform 34">
            <a:extLst>
              <a:ext uri="{FF2B5EF4-FFF2-40B4-BE49-F238E27FC236}">
                <a16:creationId xmlns:a16="http://schemas.microsoft.com/office/drawing/2014/main" id="{5B4614AD-02DC-8740-BCBC-AF46D14EC769}"/>
              </a:ext>
            </a:extLst>
          </p:cNvPr>
          <p:cNvSpPr/>
          <p:nvPr/>
        </p:nvSpPr>
        <p:spPr>
          <a:xfrm>
            <a:off x="590311" y="-25905"/>
            <a:ext cx="3921760" cy="5395573"/>
          </a:xfrm>
          <a:custGeom>
            <a:avLst/>
            <a:gdLst>
              <a:gd name="connsiteX0" fmla="*/ 0 w 3921760"/>
              <a:gd name="connsiteY0" fmla="*/ 0 h 5969000"/>
              <a:gd name="connsiteX1" fmla="*/ 3921760 w 3921760"/>
              <a:gd name="connsiteY1" fmla="*/ 0 h 5969000"/>
              <a:gd name="connsiteX2" fmla="*/ 3921760 w 3921760"/>
              <a:gd name="connsiteY2" fmla="*/ 5638200 h 5969000"/>
              <a:gd name="connsiteX3" fmla="*/ 3590960 w 3921760"/>
              <a:gd name="connsiteY3" fmla="*/ 5969000 h 5969000"/>
              <a:gd name="connsiteX4" fmla="*/ 330800 w 3921760"/>
              <a:gd name="connsiteY4" fmla="*/ 5969000 h 5969000"/>
              <a:gd name="connsiteX5" fmla="*/ 0 w 3921760"/>
              <a:gd name="connsiteY5" fmla="*/ 5638200 h 596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21760" h="5969000">
                <a:moveTo>
                  <a:pt x="0" y="0"/>
                </a:moveTo>
                <a:lnTo>
                  <a:pt x="3921760" y="0"/>
                </a:lnTo>
                <a:lnTo>
                  <a:pt x="3921760" y="5638200"/>
                </a:lnTo>
                <a:cubicBezTo>
                  <a:pt x="3921760" y="5820896"/>
                  <a:pt x="3773656" y="5969000"/>
                  <a:pt x="3590960" y="5969000"/>
                </a:cubicBezTo>
                <a:lnTo>
                  <a:pt x="330800" y="5969000"/>
                </a:lnTo>
                <a:cubicBezTo>
                  <a:pt x="148104" y="5969000"/>
                  <a:pt x="0" y="5820896"/>
                  <a:pt x="0" y="563820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2F97CC81-395E-B34B-AF54-696B2E54F4D2}"/>
              </a:ext>
            </a:extLst>
          </p:cNvPr>
          <p:cNvSpPr/>
          <p:nvPr/>
        </p:nvSpPr>
        <p:spPr>
          <a:xfrm>
            <a:off x="3359425" y="3621683"/>
            <a:ext cx="6351069" cy="3171568"/>
          </a:xfrm>
          <a:prstGeom prst="roundRect">
            <a:avLst>
              <a:gd name="adj" fmla="val 707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8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112">
            <a:extLst>
              <a:ext uri="{FF2B5EF4-FFF2-40B4-BE49-F238E27FC236}">
                <a16:creationId xmlns:a16="http://schemas.microsoft.com/office/drawing/2014/main" id="{22FCC8A8-EE19-3849-9975-0E1D5E99D263}"/>
              </a:ext>
            </a:extLst>
          </p:cNvPr>
          <p:cNvSpPr/>
          <p:nvPr/>
        </p:nvSpPr>
        <p:spPr>
          <a:xfrm>
            <a:off x="6709472" y="3508357"/>
            <a:ext cx="5486400" cy="3345856"/>
          </a:xfrm>
          <a:custGeom>
            <a:avLst/>
            <a:gdLst>
              <a:gd name="connsiteX0" fmla="*/ 314418 w 5486400"/>
              <a:gd name="connsiteY0" fmla="*/ 0 h 4445958"/>
              <a:gd name="connsiteX1" fmla="*/ 5486400 w 5486400"/>
              <a:gd name="connsiteY1" fmla="*/ 0 h 4445958"/>
              <a:gd name="connsiteX2" fmla="*/ 5486400 w 5486400"/>
              <a:gd name="connsiteY2" fmla="*/ 4445958 h 4445958"/>
              <a:gd name="connsiteX3" fmla="*/ 314418 w 5486400"/>
              <a:gd name="connsiteY3" fmla="*/ 4445958 h 4445958"/>
              <a:gd name="connsiteX4" fmla="*/ 0 w 5486400"/>
              <a:gd name="connsiteY4" fmla="*/ 4131540 h 4445958"/>
              <a:gd name="connsiteX5" fmla="*/ 0 w 5486400"/>
              <a:gd name="connsiteY5" fmla="*/ 314418 h 4445958"/>
              <a:gd name="connsiteX6" fmla="*/ 314418 w 5486400"/>
              <a:gd name="connsiteY6" fmla="*/ 0 h 44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6400" h="4445958">
                <a:moveTo>
                  <a:pt x="314418" y="0"/>
                </a:moveTo>
                <a:lnTo>
                  <a:pt x="5486400" y="0"/>
                </a:lnTo>
                <a:lnTo>
                  <a:pt x="5486400" y="4445958"/>
                </a:lnTo>
                <a:lnTo>
                  <a:pt x="314418" y="4445958"/>
                </a:lnTo>
                <a:cubicBezTo>
                  <a:pt x="140770" y="4445958"/>
                  <a:pt x="0" y="4305188"/>
                  <a:pt x="0" y="4131540"/>
                </a:cubicBezTo>
                <a:lnTo>
                  <a:pt x="0" y="314418"/>
                </a:lnTo>
                <a:cubicBezTo>
                  <a:pt x="0" y="140770"/>
                  <a:pt x="140770" y="0"/>
                  <a:pt x="3144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6E5838-807B-6747-8D8E-5873E2ED568A}"/>
              </a:ext>
            </a:extLst>
          </p:cNvPr>
          <p:cNvSpPr/>
          <p:nvPr/>
        </p:nvSpPr>
        <p:spPr>
          <a:xfrm>
            <a:off x="6526882" y="3642894"/>
            <a:ext cx="401789" cy="401679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BFC28F-8054-1442-1E55-22C5CE98FEEE}"/>
              </a:ext>
            </a:extLst>
          </p:cNvPr>
          <p:cNvSpPr/>
          <p:nvPr/>
        </p:nvSpPr>
        <p:spPr>
          <a:xfrm>
            <a:off x="4675233" y="2188474"/>
            <a:ext cx="7338559" cy="1116208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D" sz="2000" dirty="0">
                <a:solidFill>
                  <a:schemeClr val="bg1"/>
                </a:solidFill>
                <a:latin typeface="Segoe UI Light" panose="020B0502040204020203" pitchFamily="34" charset="0"/>
                <a:cs typeface="Segoe UI" panose="020B0502040204020203" pitchFamily="34" charset="0"/>
              </a:rPr>
              <a:t>Movies irrespective of various factors like genres, budget, popularity etc,. can be a flop.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1D6A4B-C8FA-5B03-319D-2A903D4E2B7D}"/>
              </a:ext>
            </a:extLst>
          </p:cNvPr>
          <p:cNvSpPr txBox="1"/>
          <p:nvPr/>
        </p:nvSpPr>
        <p:spPr>
          <a:xfrm>
            <a:off x="617787" y="2133766"/>
            <a:ext cx="3894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Problem Statement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C37A65-35CF-130F-7794-6C7254D1DEAA}"/>
              </a:ext>
            </a:extLst>
          </p:cNvPr>
          <p:cNvSpPr txBox="1"/>
          <p:nvPr/>
        </p:nvSpPr>
        <p:spPr>
          <a:xfrm>
            <a:off x="6568831" y="3651934"/>
            <a:ext cx="29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EDF984-69C2-D661-BE56-4944E5DB285D}"/>
              </a:ext>
            </a:extLst>
          </p:cNvPr>
          <p:cNvGrpSpPr/>
          <p:nvPr/>
        </p:nvGrpSpPr>
        <p:grpSpPr>
          <a:xfrm>
            <a:off x="3663383" y="3868112"/>
            <a:ext cx="2585750" cy="594869"/>
            <a:chOff x="4202633" y="1877895"/>
            <a:chExt cx="3452982" cy="889000"/>
          </a:xfrm>
        </p:grpSpPr>
        <p:sp>
          <p:nvSpPr>
            <p:cNvPr id="20" name="Rounded Rectangle 28">
              <a:extLst>
                <a:ext uri="{FF2B5EF4-FFF2-40B4-BE49-F238E27FC236}">
                  <a16:creationId xmlns:a16="http://schemas.microsoft.com/office/drawing/2014/main" id="{2FC0CC81-803D-D1B1-E3D5-4F7469FF4E3E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E658ABB-8E7C-B89A-A647-1C7ED90FF00D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F2EB046-6C37-FDA3-3BA8-4B362265B19E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36732B41-AA75-41F7-7942-2CFBAE6B6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8325094-E386-DDDE-61DB-6DB1C4528750}"/>
                </a:ext>
              </a:extLst>
            </p:cNvPr>
            <p:cNvSpPr/>
            <p:nvPr/>
          </p:nvSpPr>
          <p:spPr>
            <a:xfrm>
              <a:off x="5063247" y="2092415"/>
              <a:ext cx="2464235" cy="45995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Segoe UI" panose="020B0502040204020203" pitchFamily="34" charset="0"/>
                </a:rPr>
                <a:t>OBJECTIVE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7875646-1A2E-9C42-8E28-609F510F0D9D}"/>
              </a:ext>
            </a:extLst>
          </p:cNvPr>
          <p:cNvSpPr/>
          <p:nvPr/>
        </p:nvSpPr>
        <p:spPr>
          <a:xfrm>
            <a:off x="7056794" y="4270803"/>
            <a:ext cx="447402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Segoe UI Light" panose="020B0502040204020203" pitchFamily="34" charset="0"/>
              </a:rPr>
              <a:t>Obtaining insights on what influences audience’s taste.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F7862A-D911-8542-8BCA-1DF7E8F4BD98}"/>
              </a:ext>
            </a:extLst>
          </p:cNvPr>
          <p:cNvSpPr/>
          <p:nvPr/>
        </p:nvSpPr>
        <p:spPr>
          <a:xfrm>
            <a:off x="7078168" y="3681001"/>
            <a:ext cx="4474029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Segoe UI Light" panose="020B0502040204020203" pitchFamily="34" charset="0"/>
              </a:rPr>
              <a:t>Tracing patterns to determine the main factors behind the commercial success of a movie.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D2B182-CC3A-4708-3947-E68CE38F45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7" t="25410" r="15928" b="61735"/>
          <a:stretch/>
        </p:blipFill>
        <p:spPr>
          <a:xfrm>
            <a:off x="352921" y="6451600"/>
            <a:ext cx="1291053" cy="396323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8EED93D-1DCB-73FA-122C-E98D5D53DD9D}"/>
              </a:ext>
            </a:extLst>
          </p:cNvPr>
          <p:cNvSpPr/>
          <p:nvPr/>
        </p:nvSpPr>
        <p:spPr>
          <a:xfrm>
            <a:off x="4675232" y="79003"/>
            <a:ext cx="7338559" cy="201580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It contains 4800 basic movie information and movie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Mainly includes user ratings, popularity, budget &amp; revenue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Also contains basic information like cast, director, runtime, genres, 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entury Gothic" panose="020B0502020202020204" pitchFamily="34" charset="0"/>
              </a:rPr>
              <a:t>And the whole dataset duration covers from the year 1916 to 2017.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DD6CD1-0907-D1E5-F070-D48C0A56F739}"/>
              </a:ext>
            </a:extLst>
          </p:cNvPr>
          <p:cNvGrpSpPr/>
          <p:nvPr/>
        </p:nvGrpSpPr>
        <p:grpSpPr>
          <a:xfrm>
            <a:off x="617787" y="433956"/>
            <a:ext cx="3698191" cy="853788"/>
            <a:chOff x="4202633" y="1877895"/>
            <a:chExt cx="3452982" cy="889000"/>
          </a:xfrm>
        </p:grpSpPr>
        <p:sp>
          <p:nvSpPr>
            <p:cNvPr id="35" name="Rounded Rectangle 28">
              <a:extLst>
                <a:ext uri="{FF2B5EF4-FFF2-40B4-BE49-F238E27FC236}">
                  <a16:creationId xmlns:a16="http://schemas.microsoft.com/office/drawing/2014/main" id="{CD822026-975F-461C-9E8E-84353B6D5F3C}"/>
                </a:ext>
              </a:extLst>
            </p:cNvPr>
            <p:cNvSpPr/>
            <p:nvPr/>
          </p:nvSpPr>
          <p:spPr>
            <a:xfrm>
              <a:off x="4383422" y="1877895"/>
              <a:ext cx="3272193" cy="889000"/>
            </a:xfrm>
            <a:prstGeom prst="roundRect">
              <a:avLst>
                <a:gd name="adj" fmla="val 18519"/>
              </a:avLst>
            </a:prstGeom>
            <a:solidFill>
              <a:srgbClr val="86BC25"/>
            </a:solidFill>
            <a:ln>
              <a:noFill/>
            </a:ln>
            <a:effectLst>
              <a:outerShdw blurRad="5080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0D03F7-FA17-E8B0-1CF1-C4B8899EA861}"/>
                </a:ext>
              </a:extLst>
            </p:cNvPr>
            <p:cNvGrpSpPr/>
            <p:nvPr/>
          </p:nvGrpSpPr>
          <p:grpSpPr>
            <a:xfrm>
              <a:off x="4202633" y="2141606"/>
              <a:ext cx="361578" cy="361578"/>
              <a:chOff x="533400" y="3133272"/>
              <a:chExt cx="361950" cy="36195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F66A801-0097-C6F5-9B40-8F226D236F63}"/>
                  </a:ext>
                </a:extLst>
              </p:cNvPr>
              <p:cNvSpPr/>
              <p:nvPr/>
            </p:nvSpPr>
            <p:spPr>
              <a:xfrm>
                <a:off x="533400" y="3133272"/>
                <a:ext cx="361950" cy="36195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88024CBE-3E2F-6B20-284C-26FCBF3C9C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079" y="3232561"/>
                <a:ext cx="142593" cy="163373"/>
              </a:xfrm>
              <a:custGeom>
                <a:avLst/>
                <a:gdLst>
                  <a:gd name="T0" fmla="*/ 83 w 84"/>
                  <a:gd name="T1" fmla="*/ 47 h 96"/>
                  <a:gd name="T2" fmla="*/ 38 w 84"/>
                  <a:gd name="T3" fmla="*/ 1 h 96"/>
                  <a:gd name="T4" fmla="*/ 37 w 84"/>
                  <a:gd name="T5" fmla="*/ 0 h 96"/>
                  <a:gd name="T6" fmla="*/ 2 w 84"/>
                  <a:gd name="T7" fmla="*/ 0 h 96"/>
                  <a:gd name="T8" fmla="*/ 0 w 84"/>
                  <a:gd name="T9" fmla="*/ 1 h 96"/>
                  <a:gd name="T10" fmla="*/ 1 w 84"/>
                  <a:gd name="T11" fmla="*/ 3 h 96"/>
                  <a:gd name="T12" fmla="*/ 45 w 84"/>
                  <a:gd name="T13" fmla="*/ 48 h 96"/>
                  <a:gd name="T14" fmla="*/ 1 w 84"/>
                  <a:gd name="T15" fmla="*/ 93 h 96"/>
                  <a:gd name="T16" fmla="*/ 0 w 84"/>
                  <a:gd name="T17" fmla="*/ 95 h 96"/>
                  <a:gd name="T18" fmla="*/ 2 w 84"/>
                  <a:gd name="T19" fmla="*/ 96 h 96"/>
                  <a:gd name="T20" fmla="*/ 37 w 84"/>
                  <a:gd name="T21" fmla="*/ 96 h 96"/>
                  <a:gd name="T22" fmla="*/ 38 w 84"/>
                  <a:gd name="T23" fmla="*/ 95 h 96"/>
                  <a:gd name="T24" fmla="*/ 83 w 84"/>
                  <a:gd name="T25" fmla="*/ 49 h 96"/>
                  <a:gd name="T26" fmla="*/ 83 w 84"/>
                  <a:gd name="T27" fmla="*/ 47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96">
                    <a:moveTo>
                      <a:pt x="83" y="47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0" y="93"/>
                      <a:pt x="0" y="94"/>
                      <a:pt x="0" y="95"/>
                    </a:cubicBezTo>
                    <a:cubicBezTo>
                      <a:pt x="1" y="96"/>
                      <a:pt x="1" y="96"/>
                      <a:pt x="2" y="96"/>
                    </a:cubicBezTo>
                    <a:cubicBezTo>
                      <a:pt x="37" y="96"/>
                      <a:pt x="37" y="96"/>
                      <a:pt x="37" y="96"/>
                    </a:cubicBezTo>
                    <a:cubicBezTo>
                      <a:pt x="37" y="96"/>
                      <a:pt x="38" y="96"/>
                      <a:pt x="38" y="95"/>
                    </a:cubicBezTo>
                    <a:cubicBezTo>
                      <a:pt x="83" y="49"/>
                      <a:pt x="83" y="49"/>
                      <a:pt x="83" y="49"/>
                    </a:cubicBezTo>
                    <a:cubicBezTo>
                      <a:pt x="84" y="49"/>
                      <a:pt x="84" y="47"/>
                      <a:pt x="83" y="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3C8EF4E-2CF3-BA4C-65F5-918518C10D65}"/>
                </a:ext>
              </a:extLst>
            </p:cNvPr>
            <p:cNvSpPr/>
            <p:nvPr/>
          </p:nvSpPr>
          <p:spPr>
            <a:xfrm>
              <a:off x="4686246" y="2141606"/>
              <a:ext cx="2464235" cy="320470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2000" b="1" dirty="0">
                  <a:solidFill>
                    <a:schemeClr val="bg1"/>
                  </a:solidFill>
                  <a:latin typeface="Century Gothic" panose="020B0502020202020204" pitchFamily="34" charset="0"/>
                  <a:cs typeface="Segoe UI" panose="020B0502040204020203" pitchFamily="34" charset="0"/>
                </a:rPr>
                <a:t>Dataset Description</a:t>
              </a:r>
              <a:endParaRPr lang="en-US" sz="2000" b="1" dirty="0">
                <a:solidFill>
                  <a:schemeClr val="bg1"/>
                </a:solidFill>
                <a:latin typeface="Century Gothic" panose="020B0502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41C98CA-9252-6820-57CE-D196348E5A81}"/>
              </a:ext>
            </a:extLst>
          </p:cNvPr>
          <p:cNvSpPr/>
          <p:nvPr/>
        </p:nvSpPr>
        <p:spPr>
          <a:xfrm>
            <a:off x="208365" y="6283216"/>
            <a:ext cx="409422" cy="400985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E8391C-D172-DF4A-A105-1A23CC2AE878}"/>
              </a:ext>
            </a:extLst>
          </p:cNvPr>
          <p:cNvSpPr txBox="1"/>
          <p:nvPr/>
        </p:nvSpPr>
        <p:spPr>
          <a:xfrm>
            <a:off x="278806" y="6300439"/>
            <a:ext cx="67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5ECC6E-CCCC-9449-1377-9C7CF254DE27}"/>
              </a:ext>
            </a:extLst>
          </p:cNvPr>
          <p:cNvSpPr/>
          <p:nvPr/>
        </p:nvSpPr>
        <p:spPr>
          <a:xfrm>
            <a:off x="6502368" y="4234263"/>
            <a:ext cx="401789" cy="401679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FA76C2-092B-B0EF-0E7E-D8A417C0DB8D}"/>
              </a:ext>
            </a:extLst>
          </p:cNvPr>
          <p:cNvSpPr/>
          <p:nvPr/>
        </p:nvSpPr>
        <p:spPr>
          <a:xfrm>
            <a:off x="6491127" y="4746371"/>
            <a:ext cx="401789" cy="401679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DC6EE6-0C73-4725-1132-BA7334A2A59A}"/>
              </a:ext>
            </a:extLst>
          </p:cNvPr>
          <p:cNvSpPr/>
          <p:nvPr/>
        </p:nvSpPr>
        <p:spPr>
          <a:xfrm>
            <a:off x="6491127" y="5268604"/>
            <a:ext cx="401789" cy="401679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958F5E-2BDB-5A8A-5B7A-45E902B45F29}"/>
              </a:ext>
            </a:extLst>
          </p:cNvPr>
          <p:cNvSpPr/>
          <p:nvPr/>
        </p:nvSpPr>
        <p:spPr>
          <a:xfrm>
            <a:off x="6504705" y="5769035"/>
            <a:ext cx="401789" cy="401679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F20DF1-7FEF-F86F-CA17-B272E1306B96}"/>
              </a:ext>
            </a:extLst>
          </p:cNvPr>
          <p:cNvSpPr/>
          <p:nvPr/>
        </p:nvSpPr>
        <p:spPr>
          <a:xfrm>
            <a:off x="6512939" y="6281143"/>
            <a:ext cx="401789" cy="401679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E2D7B0-93C8-E34E-D1A9-08111FCBDF23}"/>
              </a:ext>
            </a:extLst>
          </p:cNvPr>
          <p:cNvSpPr txBox="1"/>
          <p:nvPr/>
        </p:nvSpPr>
        <p:spPr>
          <a:xfrm>
            <a:off x="6558260" y="4252480"/>
            <a:ext cx="29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519965-6D7E-7EFB-5BAC-F61654C3955F}"/>
              </a:ext>
            </a:extLst>
          </p:cNvPr>
          <p:cNvSpPr txBox="1"/>
          <p:nvPr/>
        </p:nvSpPr>
        <p:spPr>
          <a:xfrm>
            <a:off x="6547019" y="4749004"/>
            <a:ext cx="29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CB20F4-4122-734E-295D-B049E77D71E8}"/>
              </a:ext>
            </a:extLst>
          </p:cNvPr>
          <p:cNvSpPr txBox="1"/>
          <p:nvPr/>
        </p:nvSpPr>
        <p:spPr>
          <a:xfrm>
            <a:off x="6534959" y="5273704"/>
            <a:ext cx="29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4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E2F7E5-083E-A208-1F3C-BAF154A6E4BF}"/>
              </a:ext>
            </a:extLst>
          </p:cNvPr>
          <p:cNvSpPr txBox="1"/>
          <p:nvPr/>
        </p:nvSpPr>
        <p:spPr>
          <a:xfrm>
            <a:off x="6547019" y="5765240"/>
            <a:ext cx="29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41F0EF-2D89-998C-3CA3-139B544C5BAD}"/>
              </a:ext>
            </a:extLst>
          </p:cNvPr>
          <p:cNvSpPr txBox="1"/>
          <p:nvPr/>
        </p:nvSpPr>
        <p:spPr>
          <a:xfrm>
            <a:off x="6568831" y="6297316"/>
            <a:ext cx="29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6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2D675B-AF10-FFA3-98D1-2462185B0DE6}"/>
              </a:ext>
            </a:extLst>
          </p:cNvPr>
          <p:cNvSpPr/>
          <p:nvPr/>
        </p:nvSpPr>
        <p:spPr>
          <a:xfrm>
            <a:off x="7064542" y="4731766"/>
            <a:ext cx="4474029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Segoe UI Light" panose="020B0502040204020203" pitchFamily="34" charset="0"/>
              </a:rPr>
              <a:t>Building a user-friendly system to predict the genres of a movie.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D60A57B-8B83-A274-C43A-117D985CA614}"/>
              </a:ext>
            </a:extLst>
          </p:cNvPr>
          <p:cNvSpPr/>
          <p:nvPr/>
        </p:nvSpPr>
        <p:spPr>
          <a:xfrm>
            <a:off x="7056793" y="5291608"/>
            <a:ext cx="4474029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Segoe UI Light" panose="020B0502040204020203" pitchFamily="34" charset="0"/>
              </a:rPr>
              <a:t>Building a user-friendly system to predict the revenue generated by a movie.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293A01-E731-BBC5-E68C-AEF491F7A148}"/>
              </a:ext>
            </a:extLst>
          </p:cNvPr>
          <p:cNvSpPr/>
          <p:nvPr/>
        </p:nvSpPr>
        <p:spPr>
          <a:xfrm>
            <a:off x="7064542" y="5828363"/>
            <a:ext cx="4474029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Segoe UI Light" panose="020B0502040204020203" pitchFamily="34" charset="0"/>
              </a:rPr>
              <a:t>Building a user-friendly system to predict rating of a movie.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E075890-A95D-F971-1042-A48234780513}"/>
              </a:ext>
            </a:extLst>
          </p:cNvPr>
          <p:cNvSpPr/>
          <p:nvPr/>
        </p:nvSpPr>
        <p:spPr>
          <a:xfrm>
            <a:off x="7077180" y="6276840"/>
            <a:ext cx="4474029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latin typeface="Segoe UI Light" panose="020B0502040204020203" pitchFamily="34" charset="0"/>
              </a:rPr>
              <a:t>Building a user-friendly system to predict the optimal group to which a movie belongs.</a:t>
            </a:r>
          </a:p>
        </p:txBody>
      </p:sp>
    </p:spTree>
    <p:extLst>
      <p:ext uri="{BB962C8B-B14F-4D97-AF65-F5344CB8AC3E}">
        <p14:creationId xmlns:p14="http://schemas.microsoft.com/office/powerpoint/2010/main" val="123166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615901" y="559282"/>
            <a:ext cx="103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Movies with maximum and minimum Budget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15583"/>
            <a:ext cx="10878768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Movie with max. Budget : “Pirates of the Caribbean, On stranger tides”, $380 Million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Movie with min. Budget : “Fear Clinic” ,”Fetching Cody” etc., $1 Million</a:t>
            </a:r>
          </a:p>
        </p:txBody>
      </p:sp>
      <p:pic>
        <p:nvPicPr>
          <p:cNvPr id="12" name="Picture 11" descr="A money bag with a check mark&#10;&#10;Description automatically generated">
            <a:extLst>
              <a:ext uri="{FF2B5EF4-FFF2-40B4-BE49-F238E27FC236}">
                <a16:creationId xmlns:a16="http://schemas.microsoft.com/office/drawing/2014/main" id="{74B4B016-5D82-F474-960E-93521E7E89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4" t="11542" r="8724" b="11542"/>
          <a:stretch/>
        </p:blipFill>
        <p:spPr>
          <a:xfrm>
            <a:off x="726537" y="291477"/>
            <a:ext cx="520224" cy="540405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A4946B0-A063-4F3E-E1EF-083C79A92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5" t="17104" r="11237" b="11400"/>
          <a:stretch/>
        </p:blipFill>
        <p:spPr>
          <a:xfrm>
            <a:off x="138136" y="1545021"/>
            <a:ext cx="5813013" cy="3664995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B9189C-8455-24CF-1986-61BAA933D9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6" t="17551" r="11392" b="12040"/>
          <a:stretch/>
        </p:blipFill>
        <p:spPr>
          <a:xfrm>
            <a:off x="6096000" y="1545021"/>
            <a:ext cx="5957864" cy="366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1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615901" y="559282"/>
            <a:ext cx="10329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Movies with maximum and minimum Revenue generated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15583"/>
            <a:ext cx="10349469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Movie with max. Revenue : “Avatar”, $2,788 Million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Movie with min. Revenue : “The Lone Ranger” , $5 Million</a:t>
            </a:r>
          </a:p>
        </p:txBody>
      </p:sp>
      <p:pic>
        <p:nvPicPr>
          <p:cNvPr id="12" name="Picture 11" descr="A black dollar sign with arrows&#10;&#10;Description automatically generated">
            <a:extLst>
              <a:ext uri="{FF2B5EF4-FFF2-40B4-BE49-F238E27FC236}">
                <a16:creationId xmlns:a16="http://schemas.microsoft.com/office/drawing/2014/main" id="{91852E95-33A3-1658-8298-9ADA6FFDE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4" y="281503"/>
            <a:ext cx="556551" cy="5565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70D6DE-0F6B-85DA-5592-96CEB5E0DE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6" t="16916" r="11619" b="11664"/>
          <a:stretch/>
        </p:blipFill>
        <p:spPr>
          <a:xfrm>
            <a:off x="6180691" y="1491918"/>
            <a:ext cx="5891566" cy="3728190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D29C01D-1607-F191-A343-775B5CA270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7" t="17080" r="11313" b="11219"/>
          <a:stretch/>
        </p:blipFill>
        <p:spPr>
          <a:xfrm>
            <a:off x="101598" y="1478148"/>
            <a:ext cx="5873421" cy="37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85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615901" y="559282"/>
            <a:ext cx="103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Movies with maximum and minimum profit/loss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15583"/>
            <a:ext cx="10349469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Movie with max. Profit : “Avatar”, $2,551 Million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Movie with max. Loss : “The Lone Ranger” , $166 Million</a:t>
            </a:r>
          </a:p>
        </p:txBody>
      </p:sp>
      <p:pic>
        <p:nvPicPr>
          <p:cNvPr id="15" name="Picture 14" descr="A black and white icon with a dollar sign and arrow&#10;&#10;Description automatically generated">
            <a:extLst>
              <a:ext uri="{FF2B5EF4-FFF2-40B4-BE49-F238E27FC236}">
                <a16:creationId xmlns:a16="http://schemas.microsoft.com/office/drawing/2014/main" id="{88170066-8FCA-80A7-642D-F21E2D7E9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5" t="21489" r="17281" b="21490"/>
          <a:stretch/>
        </p:blipFill>
        <p:spPr>
          <a:xfrm>
            <a:off x="690100" y="291933"/>
            <a:ext cx="593097" cy="55447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ACA3408-749C-859B-24CC-702E09089B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1" t="17215" r="11401" b="11468"/>
          <a:stretch/>
        </p:blipFill>
        <p:spPr>
          <a:xfrm>
            <a:off x="6186973" y="1616249"/>
            <a:ext cx="5813718" cy="3665414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2633CDA-566C-926A-C3EB-FCE8CA64F1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3" t="16880" r="11357" b="11489"/>
          <a:stretch/>
        </p:blipFill>
        <p:spPr>
          <a:xfrm>
            <a:off x="191309" y="1608071"/>
            <a:ext cx="5813719" cy="36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3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258504" y="621047"/>
            <a:ext cx="1057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Genres with maximum Movies released, Profit earned, and Revenue generated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45914" y="5536541"/>
            <a:ext cx="11147899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Genre with max. Revenue and max. no. of movies : “Drama”, $183 B, 2291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latin typeface="Century Gothic" panose="020B0502020202020204" pitchFamily="34" charset="0"/>
                <a:cs typeface="Segoe UI" panose="020B0502040204020203" pitchFamily="34" charset="0"/>
              </a:rPr>
              <a:t>Adventure, Drama, Action, Comedy and Thriller have gained the most profit over the years.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dirty="0"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52F0F9E-739C-749D-0736-FC5C5FD01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7" t="16558" r="14369" b="15217"/>
          <a:stretch/>
        </p:blipFill>
        <p:spPr>
          <a:xfrm>
            <a:off x="357397" y="1337022"/>
            <a:ext cx="6364417" cy="4030824"/>
          </a:xfrm>
          <a:prstGeom prst="rect">
            <a:avLst/>
          </a:prstGeom>
        </p:spPr>
      </p:pic>
      <p:pic>
        <p:nvPicPr>
          <p:cNvPr id="9" name="Picture 8" descr="A computer screen shot of a pie chart&#10;&#10;Description automatically generated">
            <a:extLst>
              <a:ext uri="{FF2B5EF4-FFF2-40B4-BE49-F238E27FC236}">
                <a16:creationId xmlns:a16="http://schemas.microsoft.com/office/drawing/2014/main" id="{E8557815-8E9C-E59D-9824-C7BC5987A6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6" t="39272" r="33098" b="29882"/>
          <a:stretch/>
        </p:blipFill>
        <p:spPr>
          <a:xfrm>
            <a:off x="7085279" y="1524206"/>
            <a:ext cx="4749324" cy="3695902"/>
          </a:xfrm>
          <a:prstGeom prst="rect">
            <a:avLst/>
          </a:prstGeom>
        </p:spPr>
      </p:pic>
      <p:pic>
        <p:nvPicPr>
          <p:cNvPr id="11" name="Picture 10" descr="A line art of masks&#10;&#10;Description automatically generated">
            <a:extLst>
              <a:ext uri="{FF2B5EF4-FFF2-40B4-BE49-F238E27FC236}">
                <a16:creationId xmlns:a16="http://schemas.microsoft.com/office/drawing/2014/main" id="{A68269B4-6051-1AC6-9D46-A66E24C06A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5" t="24294" r="25497" b="26092"/>
          <a:stretch/>
        </p:blipFill>
        <p:spPr>
          <a:xfrm>
            <a:off x="716754" y="289217"/>
            <a:ext cx="541750" cy="56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22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37942" y="99470"/>
            <a:ext cx="11354705" cy="764600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89787" y="3173"/>
            <a:ext cx="694264" cy="670494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524392" y="250937"/>
            <a:ext cx="103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relationship between Budget, Revenue &amp; Vote Count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846323"/>
            <a:ext cx="10635576" cy="8424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Revenue of a movie increases with the increase in Budget, Popularity and Vote count .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C1D9CB-39B8-0EB7-B1E7-DF147E0A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23360" r="15845" b="8277"/>
          <a:stretch/>
        </p:blipFill>
        <p:spPr>
          <a:xfrm>
            <a:off x="1914770" y="959271"/>
            <a:ext cx="7910166" cy="4791850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78741AF-2A72-192D-5B94-1273BC642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6" y="99470"/>
            <a:ext cx="495806" cy="4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00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621669" y="441112"/>
            <a:ext cx="10329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Production Companies to have released the highest number of Movies and have earned Highest Profits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15583"/>
            <a:ext cx="10635576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Paramount pictures have released the maximum number of movies i.e., 281 movies.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Paramount Pictures have earned the highest Profit in entire lifetime i.e., $83 Billion.</a:t>
            </a:r>
          </a:p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 descr="A black and white camera&#10;&#10;Description automatically generated">
            <a:extLst>
              <a:ext uri="{FF2B5EF4-FFF2-40B4-BE49-F238E27FC236}">
                <a16:creationId xmlns:a16="http://schemas.microsoft.com/office/drawing/2014/main" id="{11E4E671-06D2-4F07-221B-5E2743FDE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1" y="300488"/>
            <a:ext cx="626644" cy="494567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0BEB9EB3-9E53-992A-1FEF-603FE9A749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9" t="18014" r="11478" b="11269"/>
          <a:stretch/>
        </p:blipFill>
        <p:spPr>
          <a:xfrm>
            <a:off x="121997" y="1503868"/>
            <a:ext cx="5873513" cy="3680975"/>
          </a:xfrm>
          <a:prstGeom prst="rect">
            <a:avLst/>
          </a:prstGeo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0333AC-4E24-E07B-05EA-3930D17315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1" t="17684" r="835" b="12169"/>
          <a:stretch/>
        </p:blipFill>
        <p:spPr>
          <a:xfrm>
            <a:off x="6196492" y="1503868"/>
            <a:ext cx="5854482" cy="36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585F71-4BA5-CE26-E0C1-0365D878EE0F}"/>
              </a:ext>
            </a:extLst>
          </p:cNvPr>
          <p:cNvSpPr/>
          <p:nvPr/>
        </p:nvSpPr>
        <p:spPr>
          <a:xfrm>
            <a:off x="357397" y="335243"/>
            <a:ext cx="11354705" cy="919624"/>
          </a:xfrm>
          <a:prstGeom prst="roundRect">
            <a:avLst>
              <a:gd name="adj" fmla="val 14130"/>
            </a:avLst>
          </a:prstGeom>
          <a:solidFill>
            <a:schemeClr val="bg1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3FCF97-F9F6-F4C9-7015-7151B4F30463}"/>
              </a:ext>
            </a:extLst>
          </p:cNvPr>
          <p:cNvSpPr/>
          <p:nvPr/>
        </p:nvSpPr>
        <p:spPr>
          <a:xfrm>
            <a:off x="596630" y="169263"/>
            <a:ext cx="780038" cy="780038"/>
          </a:xfrm>
          <a:prstGeom prst="ellipse">
            <a:avLst/>
          </a:prstGeom>
          <a:solidFill>
            <a:srgbClr val="86BC25"/>
          </a:solidFill>
          <a:ln>
            <a:noFill/>
          </a:ln>
          <a:effectLst>
            <a:outerShdw blurRad="508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126A73-B23F-5238-DCFA-CC121D332FA5}"/>
              </a:ext>
            </a:extLst>
          </p:cNvPr>
          <p:cNvSpPr txBox="1"/>
          <p:nvPr/>
        </p:nvSpPr>
        <p:spPr>
          <a:xfrm>
            <a:off x="1621669" y="552379"/>
            <a:ext cx="10329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Century Gothic" panose="020B0502020202020204" pitchFamily="34" charset="0"/>
              </a:rPr>
              <a:t>Analyzing the Year and Months with highest movie releases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00E28F5-9702-8E16-8B97-BFECDBF85027}"/>
              </a:ext>
            </a:extLst>
          </p:cNvPr>
          <p:cNvSpPr/>
          <p:nvPr/>
        </p:nvSpPr>
        <p:spPr>
          <a:xfrm>
            <a:off x="191309" y="5515583"/>
            <a:ext cx="10635576" cy="117315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Most of the movies are released in the year 2014.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Century Gothic" panose="020B0502020202020204" pitchFamily="34" charset="0"/>
                <a:cs typeface="Segoe UI" panose="020B0502040204020203" pitchFamily="34" charset="0"/>
              </a:rPr>
              <a:t>September and October are the months when majority of movies are released.</a:t>
            </a:r>
          </a:p>
          <a:p>
            <a:endParaRPr lang="en-US" dirty="0">
              <a:latin typeface="Century Gothic" panose="020B0502020202020204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5551E319-1EB7-B513-7434-374AF3C20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7" t="17384" r="723" b="12076"/>
          <a:stretch/>
        </p:blipFill>
        <p:spPr>
          <a:xfrm>
            <a:off x="14579" y="1626071"/>
            <a:ext cx="6020170" cy="3605858"/>
          </a:xfrm>
          <a:prstGeom prst="rect">
            <a:avLst/>
          </a:prstGeom>
        </p:spPr>
      </p:pic>
      <p:pic>
        <p:nvPicPr>
          <p:cNvPr id="16" name="Picture 15" descr="A black and white calendar&#10;&#10;Description automatically generated">
            <a:extLst>
              <a:ext uri="{FF2B5EF4-FFF2-40B4-BE49-F238E27FC236}">
                <a16:creationId xmlns:a16="http://schemas.microsoft.com/office/drawing/2014/main" id="{BC6488FE-D8C6-28F0-5044-057AD85499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4" r="14828"/>
          <a:stretch/>
        </p:blipFill>
        <p:spPr>
          <a:xfrm>
            <a:off x="709410" y="267101"/>
            <a:ext cx="564913" cy="570555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E2A8D96-E5DD-5934-A568-98D396EA12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77" t="17243" r="3090" b="11592"/>
          <a:stretch/>
        </p:blipFill>
        <p:spPr>
          <a:xfrm>
            <a:off x="6157251" y="1626071"/>
            <a:ext cx="6020170" cy="360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80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QDplMbAZPZmukVBHQ6EQ"/>
</p:tagLst>
</file>

<file path=ppt/theme/theme1.xml><?xml version="1.0" encoding="utf-8"?>
<a:theme xmlns:a="http://schemas.openxmlformats.org/drawingml/2006/main" name="Office Theme">
  <a:themeElements>
    <a:clrScheme name="Deloitt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85BB24"/>
      </a:accent2>
      <a:accent3>
        <a:srgbClr val="D8D9D8"/>
      </a:accent3>
      <a:accent4>
        <a:srgbClr val="FEFFFE"/>
      </a:accent4>
      <a:accent5>
        <a:srgbClr val="FEFFFE"/>
      </a:accent5>
      <a:accent6>
        <a:srgbClr val="FEFFFE"/>
      </a:accent6>
      <a:hlink>
        <a:srgbClr val="85BB24"/>
      </a:hlink>
      <a:folHlink>
        <a:srgbClr val="85BB2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A112167EBEF44947676C36D740C68" ma:contentTypeVersion="4" ma:contentTypeDescription="Create a new document." ma:contentTypeScope="" ma:versionID="7a07cd88ed6f06a8c409f9a91d1ec8c2">
  <xsd:schema xmlns:xsd="http://www.w3.org/2001/XMLSchema" xmlns:xs="http://www.w3.org/2001/XMLSchema" xmlns:p="http://schemas.microsoft.com/office/2006/metadata/properties" xmlns:ns3="2f2466df-6b78-4a68-aa6a-d061fdd15b5e" targetNamespace="http://schemas.microsoft.com/office/2006/metadata/properties" ma:root="true" ma:fieldsID="71c0ed0217aa7e1a2bb9770c4b34534e" ns3:_="">
    <xsd:import namespace="2f2466df-6b78-4a68-aa6a-d061fdd15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466df-6b78-4a68-aa6a-d061fdd15b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E588F0F-23F9-420C-9465-E6F9233ED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466df-6b78-4a68-aa6a-d061fdd15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04B9C1-2085-467A-BC87-D4E5CCA8C714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2f2466df-6b78-4a68-aa6a-d061fdd15b5e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065BB6B-A168-47BC-B178-B66D06E36A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3746</TotalTime>
  <Words>1306</Words>
  <Application>Microsoft Office PowerPoint</Application>
  <PresentationFormat>Widescreen</PresentationFormat>
  <Paragraphs>182</Paragraphs>
  <Slides>19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ADLaM Display</vt:lpstr>
      <vt:lpstr>Arial</vt:lpstr>
      <vt:lpstr>Calibri</vt:lpstr>
      <vt:lpstr>Century</vt:lpstr>
      <vt:lpstr>Century Gothic</vt:lpstr>
      <vt:lpstr>Georgia</vt:lpstr>
      <vt:lpstr>Segoe UI</vt:lpstr>
      <vt:lpstr>Segoe UI Light</vt:lpstr>
      <vt:lpstr>Wingdings</vt:lpstr>
      <vt:lpstr>Office Theme</vt:lpstr>
      <vt:lpstr>think-cell Slide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Business Implications &amp; Improvement Strategy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erybagas</dc:creator>
  <cp:lastModifiedBy>FNU LNU</cp:lastModifiedBy>
  <cp:revision>202</cp:revision>
  <dcterms:created xsi:type="dcterms:W3CDTF">2019-08-16T12:08:31Z</dcterms:created>
  <dcterms:modified xsi:type="dcterms:W3CDTF">2024-05-07T09:21:09Z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2024-04-14T18:11:39Z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fcece932-b563-4df1-b879-6b845f53b2aa</vt:lpwstr>
  </property>
  <property fmtid="{D5CDD505-2E9C-101B-9397-08002B2CF9AE}" pid="7" name="MSIP_Label_defa4170-0d19-0005-0004-bc88714345d2_ActionId">
    <vt:lpwstr>8edab946-220f-4519-9aa9-250c117ec765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0x01010079AA112167EBEF44947676C36D740C68</vt:lpwstr>
  </property>
</Properties>
</file>